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98" r:id="rId3"/>
    <p:sldId id="343" r:id="rId4"/>
    <p:sldId id="342" r:id="rId5"/>
    <p:sldId id="348" r:id="rId6"/>
    <p:sldId id="340" r:id="rId7"/>
    <p:sldId id="305" r:id="rId8"/>
    <p:sldId id="335" r:id="rId9"/>
    <p:sldId id="338" r:id="rId10"/>
    <p:sldId id="345" r:id="rId11"/>
    <p:sldId id="346" r:id="rId12"/>
    <p:sldId id="347" r:id="rId13"/>
    <p:sldId id="339" r:id="rId14"/>
    <p:sldId id="283" r:id="rId15"/>
    <p:sldId id="278" r:id="rId16"/>
  </p:sldIdLst>
  <p:sldSz cx="9144000" cy="5143500" type="screen16x9"/>
  <p:notesSz cx="6858000" cy="9144000"/>
  <p:embeddedFontLst>
    <p:embeddedFont>
      <p:font typeface="Cabin Condensed SemiBold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ews Cycle" panose="020B0604020202020204" charset="2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AAC0346-30FB-468E-AADB-593AA35928AD}">
          <p14:sldIdLst>
            <p14:sldId id="256"/>
            <p14:sldId id="298"/>
            <p14:sldId id="343"/>
            <p14:sldId id="342"/>
          </p14:sldIdLst>
        </p14:section>
        <p14:section name="Section 1" id="{FCA1AB9F-CD6D-45D1-8671-134C0BF813EB}">
          <p14:sldIdLst>
            <p14:sldId id="348"/>
            <p14:sldId id="340"/>
            <p14:sldId id="305"/>
          </p14:sldIdLst>
        </p14:section>
        <p14:section name="Section 2" id="{06EEBEAD-0187-4537-A9BF-60DD37B10DB6}">
          <p14:sldIdLst>
            <p14:sldId id="335"/>
          </p14:sldIdLst>
        </p14:section>
        <p14:section name="Section 3" id="{1D0701DC-EA3C-4731-8916-20C434C7EE98}">
          <p14:sldIdLst>
            <p14:sldId id="338"/>
            <p14:sldId id="345"/>
          </p14:sldIdLst>
        </p14:section>
        <p14:section name="Section 4" id="{10664744-164F-4F52-B600-44906740E577}">
          <p14:sldIdLst>
            <p14:sldId id="346"/>
          </p14:sldIdLst>
        </p14:section>
        <p14:section name="Section 5" id="{21CF724D-E956-4DCF-A1A5-AC9B03B42134}">
          <p14:sldIdLst>
            <p14:sldId id="347"/>
          </p14:sldIdLst>
        </p14:section>
        <p14:section name="Section 6" id="{50EBECBF-2E3D-4D71-BC59-8B6F39D02C29}">
          <p14:sldIdLst>
            <p14:sldId id="339"/>
          </p14:sldIdLst>
        </p14:section>
        <p14:section name="Section 7" id="{1061F691-630B-4DF5-84AE-29FBF70258BB}">
          <p14:sldIdLst>
            <p14:sldId id="28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ed Azeem Ali Hashmi" initials="SAAH" lastIdx="1" clrIdx="0">
    <p:extLst>
      <p:ext uri="{19B8F6BF-5375-455C-9EA6-DF929625EA0E}">
        <p15:presenceInfo xmlns:p15="http://schemas.microsoft.com/office/powerpoint/2012/main" userId="S::2020cs156@student.uet.edu.pk::0b1a7906-7b85-40c8-a696-547a9ed3b8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9C0"/>
    <a:srgbClr val="144272"/>
    <a:srgbClr val="00719E"/>
    <a:srgbClr val="008EB0"/>
    <a:srgbClr val="0085A4"/>
    <a:srgbClr val="00577A"/>
    <a:srgbClr val="22577E"/>
    <a:srgbClr val="008BAC"/>
    <a:srgbClr val="000000"/>
    <a:srgbClr val="263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A5C919-1BB1-4913-8758-00A2290747ED}">
  <a:tblStyle styleId="{41A5C919-1BB1-4913-8758-00A229074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1F8420-134B-4DD8-AFBF-2604A21F66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5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Rate of death with Epilepsy as the underlying cause in the US from 1999 to 2020 (per 100,000 population)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deaths per 100.000 people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Sheet1!$A$2:$A$23</c:f>
              <c:numCache>
                <c:formatCode>General</c:formatCode>
                <c:ptCount val="22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  <c:pt idx="17">
                  <c:v>2016</c:v>
                </c:pt>
                <c:pt idx="18">
                  <c:v>2017</c:v>
                </c:pt>
                <c:pt idx="19">
                  <c:v>2018</c:v>
                </c:pt>
                <c:pt idx="20">
                  <c:v>2019</c:v>
                </c:pt>
                <c:pt idx="21">
                  <c:v>2020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0.3</c:v>
                </c:pt>
                <c:pt idx="9">
                  <c:v>0.3</c:v>
                </c:pt>
                <c:pt idx="10">
                  <c:v>0.3</c:v>
                </c:pt>
                <c:pt idx="11">
                  <c:v>0.3</c:v>
                </c:pt>
                <c:pt idx="12">
                  <c:v>0.3</c:v>
                </c:pt>
                <c:pt idx="13">
                  <c:v>0.3</c:v>
                </c:pt>
                <c:pt idx="14">
                  <c:v>0.3</c:v>
                </c:pt>
                <c:pt idx="15">
                  <c:v>0.4</c:v>
                </c:pt>
                <c:pt idx="16">
                  <c:v>0.4</c:v>
                </c:pt>
                <c:pt idx="17">
                  <c:v>0.4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B5-4A31-8822-72D4ECDD95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00159807"/>
        <c:axId val="294129599"/>
      </c:barChart>
      <c:catAx>
        <c:axId val="3001598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129599"/>
        <c:crosses val="autoZero"/>
        <c:auto val="1"/>
        <c:lblAlgn val="ctr"/>
        <c:lblOffset val="100"/>
        <c:noMultiLvlLbl val="0"/>
      </c:catAx>
      <c:valAx>
        <c:axId val="29412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Deaths per 100,000 population</a:t>
                </a:r>
              </a:p>
            </c:rich>
          </c:tx>
          <c:layout>
            <c:manualLayout>
              <c:xMode val="edge"/>
              <c:yMode val="edge"/>
              <c:x val="8.6244070720137983E-3"/>
              <c:y val="0.230784194962055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159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54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45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e5cba06e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e5cba06e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699d6a28d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699d6a28d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55300" y="705650"/>
            <a:ext cx="4938000" cy="39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-56075" y="707300"/>
            <a:ext cx="63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7200" b="1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r="3175"/>
          <a:stretch/>
        </p:blipFill>
        <p:spPr>
          <a:xfrm>
            <a:off x="5757150" y="1132750"/>
            <a:ext cx="3386850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4" name="Google Shape;34;p5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r="2931"/>
          <a:stretch/>
        </p:blipFill>
        <p:spPr>
          <a:xfrm>
            <a:off x="5091525" y="1132750"/>
            <a:ext cx="4052474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 + image">
  <p:cSld name="TITLE_AND_BOD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4" name="Google Shape;44;p6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_AND_TWO_COLUMNS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6" name="Google Shape;66;p8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br>
              <a:rPr lang="en-US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BACKGROUND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Google Shape;261;p29">
            <a:extLst>
              <a:ext uri="{FF2B5EF4-FFF2-40B4-BE49-F238E27FC236}">
                <a16:creationId xmlns:a16="http://schemas.microsoft.com/office/drawing/2014/main" id="{B760B5D4-678B-520A-4DC4-DCB5896EB670}"/>
              </a:ext>
            </a:extLst>
          </p:cNvPr>
          <p:cNvSpPr/>
          <p:nvPr/>
        </p:nvSpPr>
        <p:spPr>
          <a:xfrm rot="10800000">
            <a:off x="-112168" y="1770126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4;p29">
            <a:extLst>
              <a:ext uri="{FF2B5EF4-FFF2-40B4-BE49-F238E27FC236}">
                <a16:creationId xmlns:a16="http://schemas.microsoft.com/office/drawing/2014/main" id="{9AF6CF47-23D2-948B-DEC7-4F823169155C}"/>
              </a:ext>
            </a:extLst>
          </p:cNvPr>
          <p:cNvSpPr txBox="1">
            <a:spLocks/>
          </p:cNvSpPr>
          <p:nvPr/>
        </p:nvSpPr>
        <p:spPr>
          <a:xfrm>
            <a:off x="855300" y="1784475"/>
            <a:ext cx="2523626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r>
              <a:rPr lang="en" sz="2800" dirty="0">
                <a:solidFill>
                  <a:schemeClr val="accent6"/>
                </a:solidFill>
              </a:rPr>
              <a:t>50 Million People</a:t>
            </a:r>
          </a:p>
        </p:txBody>
      </p:sp>
      <p:sp>
        <p:nvSpPr>
          <p:cNvPr id="5" name="Google Shape;255;p29">
            <a:extLst>
              <a:ext uri="{FF2B5EF4-FFF2-40B4-BE49-F238E27FC236}">
                <a16:creationId xmlns:a16="http://schemas.microsoft.com/office/drawing/2014/main" id="{C8A8245A-4D46-CAF7-494A-F117ADCDEFEB}"/>
              </a:ext>
            </a:extLst>
          </p:cNvPr>
          <p:cNvSpPr txBox="1">
            <a:spLocks/>
          </p:cNvSpPr>
          <p:nvPr/>
        </p:nvSpPr>
        <p:spPr>
          <a:xfrm>
            <a:off x="855300" y="2134464"/>
            <a:ext cx="2915511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Font typeface="News Cycle"/>
              <a:buNone/>
            </a:pPr>
            <a:r>
              <a:rPr lang="en-US" sz="1800" dirty="0"/>
              <a:t>Have epilepsy around the world</a:t>
            </a:r>
          </a:p>
        </p:txBody>
      </p:sp>
      <p:sp>
        <p:nvSpPr>
          <p:cNvPr id="6" name="Google Shape;254;p29">
            <a:extLst>
              <a:ext uri="{FF2B5EF4-FFF2-40B4-BE49-F238E27FC236}">
                <a16:creationId xmlns:a16="http://schemas.microsoft.com/office/drawing/2014/main" id="{5EF2E232-0BFB-5380-D62D-2D4FC56D5D3E}"/>
              </a:ext>
            </a:extLst>
          </p:cNvPr>
          <p:cNvSpPr txBox="1">
            <a:spLocks/>
          </p:cNvSpPr>
          <p:nvPr/>
        </p:nvSpPr>
        <p:spPr>
          <a:xfrm>
            <a:off x="850943" y="2711944"/>
            <a:ext cx="2763114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r>
              <a:rPr lang="en" sz="2800" dirty="0">
                <a:solidFill>
                  <a:schemeClr val="accent4">
                    <a:lumMod val="75000"/>
                  </a:schemeClr>
                </a:solidFill>
              </a:rPr>
              <a:t>9.9 per 1000 People</a:t>
            </a:r>
          </a:p>
        </p:txBody>
      </p:sp>
      <p:sp>
        <p:nvSpPr>
          <p:cNvPr id="7" name="Google Shape;255;p29">
            <a:extLst>
              <a:ext uri="{FF2B5EF4-FFF2-40B4-BE49-F238E27FC236}">
                <a16:creationId xmlns:a16="http://schemas.microsoft.com/office/drawing/2014/main" id="{30EEA48A-5857-9422-41C3-2A95BE5DF347}"/>
              </a:ext>
            </a:extLst>
          </p:cNvPr>
          <p:cNvSpPr txBox="1">
            <a:spLocks/>
          </p:cNvSpPr>
          <p:nvPr/>
        </p:nvSpPr>
        <p:spPr>
          <a:xfrm>
            <a:off x="850943" y="3061933"/>
            <a:ext cx="3085331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Font typeface="News Cycle"/>
              <a:buNone/>
            </a:pPr>
            <a:r>
              <a:rPr lang="en-US" sz="1800" dirty="0"/>
              <a:t>Prevalence of epilepsy in Pakistan</a:t>
            </a:r>
          </a:p>
        </p:txBody>
      </p:sp>
      <p:sp>
        <p:nvSpPr>
          <p:cNvPr id="8" name="Google Shape;254;p29">
            <a:extLst>
              <a:ext uri="{FF2B5EF4-FFF2-40B4-BE49-F238E27FC236}">
                <a16:creationId xmlns:a16="http://schemas.microsoft.com/office/drawing/2014/main" id="{FD7542C2-2DA2-F3E4-301E-114B78F8446A}"/>
              </a:ext>
            </a:extLst>
          </p:cNvPr>
          <p:cNvSpPr txBox="1">
            <a:spLocks/>
          </p:cNvSpPr>
          <p:nvPr/>
        </p:nvSpPr>
        <p:spPr>
          <a:xfrm>
            <a:off x="833527" y="3643758"/>
            <a:ext cx="2523626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r>
              <a:rPr lang="en" sz="2800" dirty="0">
                <a:solidFill>
                  <a:srgbClr val="144272"/>
                </a:solidFill>
              </a:rPr>
              <a:t>1/10 Portion</a:t>
            </a:r>
          </a:p>
        </p:txBody>
      </p:sp>
      <p:sp>
        <p:nvSpPr>
          <p:cNvPr id="9" name="Google Shape;255;p29">
            <a:extLst>
              <a:ext uri="{FF2B5EF4-FFF2-40B4-BE49-F238E27FC236}">
                <a16:creationId xmlns:a16="http://schemas.microsoft.com/office/drawing/2014/main" id="{5085D768-EDF4-EBBA-7B20-5130167846FB}"/>
              </a:ext>
            </a:extLst>
          </p:cNvPr>
          <p:cNvSpPr txBox="1">
            <a:spLocks/>
          </p:cNvSpPr>
          <p:nvPr/>
        </p:nvSpPr>
        <p:spPr>
          <a:xfrm>
            <a:off x="833527" y="3993747"/>
            <a:ext cx="4722542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Font typeface="News Cycle"/>
              <a:buNone/>
            </a:pPr>
            <a:r>
              <a:rPr lang="en-US" sz="1800" dirty="0"/>
              <a:t>Ratio of world burden of epileptic patients in Pakistan</a:t>
            </a:r>
          </a:p>
        </p:txBody>
      </p:sp>
      <p:sp>
        <p:nvSpPr>
          <p:cNvPr id="10" name="Google Shape;262;p29">
            <a:extLst>
              <a:ext uri="{FF2B5EF4-FFF2-40B4-BE49-F238E27FC236}">
                <a16:creationId xmlns:a16="http://schemas.microsoft.com/office/drawing/2014/main" id="{D7AE5ACF-3D83-4BB1-5B57-DAEA859EBBBD}"/>
              </a:ext>
            </a:extLst>
          </p:cNvPr>
          <p:cNvSpPr/>
          <p:nvPr/>
        </p:nvSpPr>
        <p:spPr>
          <a:xfrm rot="10800000">
            <a:off x="-112168" y="2701407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63;p29">
            <a:extLst>
              <a:ext uri="{FF2B5EF4-FFF2-40B4-BE49-F238E27FC236}">
                <a16:creationId xmlns:a16="http://schemas.microsoft.com/office/drawing/2014/main" id="{47A48743-EACD-B453-73A8-EA425A61CC1F}"/>
              </a:ext>
            </a:extLst>
          </p:cNvPr>
          <p:cNvSpPr/>
          <p:nvPr/>
        </p:nvSpPr>
        <p:spPr>
          <a:xfrm rot="10800000">
            <a:off x="-112168" y="3632685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144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44272"/>
              </a:solidFill>
            </a:endParaRPr>
          </a:p>
        </p:txBody>
      </p:sp>
      <p:grpSp>
        <p:nvGrpSpPr>
          <p:cNvPr id="12" name="Google Shape;820;p50">
            <a:extLst>
              <a:ext uri="{FF2B5EF4-FFF2-40B4-BE49-F238E27FC236}">
                <a16:creationId xmlns:a16="http://schemas.microsoft.com/office/drawing/2014/main" id="{8032EA26-BF14-01D4-5ADE-0D0459A32883}"/>
              </a:ext>
            </a:extLst>
          </p:cNvPr>
          <p:cNvGrpSpPr/>
          <p:nvPr/>
        </p:nvGrpSpPr>
        <p:grpSpPr>
          <a:xfrm>
            <a:off x="41614" y="1993374"/>
            <a:ext cx="491116" cy="296977"/>
            <a:chOff x="1473988" y="4609025"/>
            <a:chExt cx="457199" cy="304800"/>
          </a:xfrm>
          <a:solidFill>
            <a:schemeClr val="accent6">
              <a:lumMod val="50000"/>
            </a:schemeClr>
          </a:solidFill>
        </p:grpSpPr>
        <p:sp>
          <p:nvSpPr>
            <p:cNvPr id="13" name="Google Shape;821;p50">
              <a:extLst>
                <a:ext uri="{FF2B5EF4-FFF2-40B4-BE49-F238E27FC236}">
                  <a16:creationId xmlns:a16="http://schemas.microsoft.com/office/drawing/2014/main" id="{4DF07C99-6D79-CA87-9816-C29B0D31E3AE}"/>
                </a:ext>
              </a:extLst>
            </p:cNvPr>
            <p:cNvSpPr/>
            <p:nvPr/>
          </p:nvSpPr>
          <p:spPr>
            <a:xfrm>
              <a:off x="1791170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22;p50">
              <a:extLst>
                <a:ext uri="{FF2B5EF4-FFF2-40B4-BE49-F238E27FC236}">
                  <a16:creationId xmlns:a16="http://schemas.microsoft.com/office/drawing/2014/main" id="{D0B4728C-A99D-4A17-39DC-48A625FA4A84}"/>
                </a:ext>
              </a:extLst>
            </p:cNvPr>
            <p:cNvSpPr/>
            <p:nvPr/>
          </p:nvSpPr>
          <p:spPr>
            <a:xfrm>
              <a:off x="1473988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23;p50">
              <a:extLst>
                <a:ext uri="{FF2B5EF4-FFF2-40B4-BE49-F238E27FC236}">
                  <a16:creationId xmlns:a16="http://schemas.microsoft.com/office/drawing/2014/main" id="{97F8289A-B823-C415-575E-0275023EB4DB}"/>
                </a:ext>
              </a:extLst>
            </p:cNvPr>
            <p:cNvSpPr/>
            <p:nvPr/>
          </p:nvSpPr>
          <p:spPr>
            <a:xfrm>
              <a:off x="1588288" y="4761425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24;p50">
              <a:extLst>
                <a:ext uri="{FF2B5EF4-FFF2-40B4-BE49-F238E27FC236}">
                  <a16:creationId xmlns:a16="http://schemas.microsoft.com/office/drawing/2014/main" id="{9AD513FB-D9CE-B69C-E199-6AFB54D5071B}"/>
                </a:ext>
              </a:extLst>
            </p:cNvPr>
            <p:cNvSpPr/>
            <p:nvPr/>
          </p:nvSpPr>
          <p:spPr>
            <a:xfrm>
              <a:off x="1635913" y="460902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25;p50">
              <a:extLst>
                <a:ext uri="{FF2B5EF4-FFF2-40B4-BE49-F238E27FC236}">
                  <a16:creationId xmlns:a16="http://schemas.microsoft.com/office/drawing/2014/main" id="{B1726455-0B5E-45ED-86BF-827D5226EE93}"/>
                </a:ext>
              </a:extLst>
            </p:cNvPr>
            <p:cNvSpPr/>
            <p:nvPr/>
          </p:nvSpPr>
          <p:spPr>
            <a:xfrm>
              <a:off x="15216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26;p50">
              <a:extLst>
                <a:ext uri="{FF2B5EF4-FFF2-40B4-BE49-F238E27FC236}">
                  <a16:creationId xmlns:a16="http://schemas.microsoft.com/office/drawing/2014/main" id="{81861531-C817-7D84-3DD0-D6A8EBD5945D}"/>
                </a:ext>
              </a:extLst>
            </p:cNvPr>
            <p:cNvSpPr/>
            <p:nvPr/>
          </p:nvSpPr>
          <p:spPr>
            <a:xfrm>
              <a:off x="17883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758;p50">
            <a:extLst>
              <a:ext uri="{FF2B5EF4-FFF2-40B4-BE49-F238E27FC236}">
                <a16:creationId xmlns:a16="http://schemas.microsoft.com/office/drawing/2014/main" id="{3F891EBD-6088-5060-125C-6832B6006B30}"/>
              </a:ext>
            </a:extLst>
          </p:cNvPr>
          <p:cNvSpPr/>
          <p:nvPr/>
        </p:nvSpPr>
        <p:spPr>
          <a:xfrm>
            <a:off x="74217" y="2861659"/>
            <a:ext cx="407356" cy="400547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1093;p51">
            <a:extLst>
              <a:ext uri="{FF2B5EF4-FFF2-40B4-BE49-F238E27FC236}">
                <a16:creationId xmlns:a16="http://schemas.microsoft.com/office/drawing/2014/main" id="{9F3DA93A-35D8-3ED3-2F21-A1ABD8544A38}"/>
              </a:ext>
            </a:extLst>
          </p:cNvPr>
          <p:cNvGrpSpPr/>
          <p:nvPr/>
        </p:nvGrpSpPr>
        <p:grpSpPr>
          <a:xfrm>
            <a:off x="92772" y="3868536"/>
            <a:ext cx="378750" cy="277698"/>
            <a:chOff x="4610450" y="3703750"/>
            <a:chExt cx="453050" cy="3321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1" name="Google Shape;1094;p51">
              <a:extLst>
                <a:ext uri="{FF2B5EF4-FFF2-40B4-BE49-F238E27FC236}">
                  <a16:creationId xmlns:a16="http://schemas.microsoft.com/office/drawing/2014/main" id="{C5B35BD4-0000-557A-745C-3C51ED6918B0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095;p51">
              <a:extLst>
                <a:ext uri="{FF2B5EF4-FFF2-40B4-BE49-F238E27FC236}">
                  <a16:creationId xmlns:a16="http://schemas.microsoft.com/office/drawing/2014/main" id="{725B9159-F8F8-C6A6-B366-96DAAA45AAE9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3395-51DE-21F5-60B2-D74FC44F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82" y="197895"/>
            <a:ext cx="2697798" cy="749400"/>
          </a:xfrm>
        </p:spPr>
        <p:txBody>
          <a:bodyPr/>
          <a:lstStyle/>
          <a:p>
            <a:r>
              <a:rPr lang="en-US" dirty="0"/>
              <a:t>OTHER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AC26-6A7F-242F-D5F4-1DDC65498D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AEAE30-455C-D0BA-8972-61F21E6ADDE9}"/>
              </a:ext>
            </a:extLst>
          </p:cNvPr>
          <p:cNvSpPr/>
          <p:nvPr/>
        </p:nvSpPr>
        <p:spPr>
          <a:xfrm>
            <a:off x="1404618" y="1080860"/>
            <a:ext cx="1463041" cy="142820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912A9-BEDD-7152-7ED5-70F792E61936}"/>
              </a:ext>
            </a:extLst>
          </p:cNvPr>
          <p:cNvSpPr txBox="1"/>
          <p:nvPr/>
        </p:nvSpPr>
        <p:spPr>
          <a:xfrm>
            <a:off x="1404617" y="2668841"/>
            <a:ext cx="146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Epi-care Mobile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AD48FF-F3D4-38C7-AC87-63760257C1A6}"/>
              </a:ext>
            </a:extLst>
          </p:cNvPr>
          <p:cNvSpPr/>
          <p:nvPr/>
        </p:nvSpPr>
        <p:spPr>
          <a:xfrm rot="21076917">
            <a:off x="3840481" y="1183490"/>
            <a:ext cx="1463041" cy="142820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B9F90-76C9-9422-F45C-E97B00970811}"/>
              </a:ext>
            </a:extLst>
          </p:cNvPr>
          <p:cNvSpPr txBox="1"/>
          <p:nvPr/>
        </p:nvSpPr>
        <p:spPr>
          <a:xfrm>
            <a:off x="4231118" y="2661760"/>
            <a:ext cx="68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Emfit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4C4F0-1312-9267-E7BF-DBFC4664211A}"/>
              </a:ext>
            </a:extLst>
          </p:cNvPr>
          <p:cNvSpPr/>
          <p:nvPr/>
        </p:nvSpPr>
        <p:spPr>
          <a:xfrm>
            <a:off x="6276345" y="1080095"/>
            <a:ext cx="1463041" cy="1428206"/>
          </a:xfrm>
          <a:prstGeom prst="ellipse">
            <a:avLst/>
          </a:prstGeom>
          <a:blipFill dpi="0" rotWithShape="1">
            <a:blip r:embed="rId4"/>
            <a:srcRect/>
            <a:stretch>
              <a:fillRect t="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D2663-BA38-066C-F81B-D92D2A7B2362}"/>
              </a:ext>
            </a:extLst>
          </p:cNvPr>
          <p:cNvSpPr txBox="1"/>
          <p:nvPr/>
        </p:nvSpPr>
        <p:spPr>
          <a:xfrm>
            <a:off x="6276344" y="2668841"/>
            <a:ext cx="146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SPEAC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4D2341-08E1-F077-ABCC-3E2EF130B7F8}"/>
              </a:ext>
            </a:extLst>
          </p:cNvPr>
          <p:cNvSpPr/>
          <p:nvPr/>
        </p:nvSpPr>
        <p:spPr>
          <a:xfrm>
            <a:off x="2644159" y="3007395"/>
            <a:ext cx="1463041" cy="142820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9A85A0-6BC1-2950-0482-011E86AC39B8}"/>
              </a:ext>
            </a:extLst>
          </p:cNvPr>
          <p:cNvSpPr txBox="1"/>
          <p:nvPr/>
        </p:nvSpPr>
        <p:spPr>
          <a:xfrm>
            <a:off x="2644159" y="4437774"/>
            <a:ext cx="146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MedPage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E1FD49-4B12-8813-A231-8276CCEDA8D7}"/>
              </a:ext>
            </a:extLst>
          </p:cNvPr>
          <p:cNvSpPr/>
          <p:nvPr/>
        </p:nvSpPr>
        <p:spPr>
          <a:xfrm>
            <a:off x="5114541" y="3007395"/>
            <a:ext cx="1463041" cy="1428206"/>
          </a:xfrm>
          <a:prstGeom prst="ellipse">
            <a:avLst/>
          </a:prstGeom>
          <a:blipFill dpi="0" rotWithShape="1">
            <a:blip r:embed="rId6"/>
            <a:srcRect/>
            <a:stretch>
              <a:fillRect r="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BD67A-0544-1DA7-8A4D-675F05FE196D}"/>
              </a:ext>
            </a:extLst>
          </p:cNvPr>
          <p:cNvSpPr txBox="1"/>
          <p:nvPr/>
        </p:nvSpPr>
        <p:spPr>
          <a:xfrm>
            <a:off x="5036802" y="4438539"/>
            <a:ext cx="185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Alert It Companion by AlertIt</a:t>
            </a:r>
          </a:p>
        </p:txBody>
      </p:sp>
    </p:spTree>
    <p:extLst>
      <p:ext uri="{BB962C8B-B14F-4D97-AF65-F5344CB8AC3E}">
        <p14:creationId xmlns:p14="http://schemas.microsoft.com/office/powerpoint/2010/main" val="168200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D268C-A1C8-E9FC-FE6D-2DB7F3DAF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90A1DB-D015-81C1-5297-0316D098744E}"/>
              </a:ext>
            </a:extLst>
          </p:cNvPr>
          <p:cNvSpPr txBox="1">
            <a:spLocks/>
          </p:cNvSpPr>
          <p:nvPr/>
        </p:nvSpPr>
        <p:spPr>
          <a:xfrm>
            <a:off x="1639403" y="338924"/>
            <a:ext cx="5865193" cy="749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accent2"/>
                </a:solidFill>
                <a:latin typeface="Cabin Condensed SemiBold" panose="020B0604020202020204" charset="0"/>
              </a:rPr>
              <a:t>UNIQUE APPLICATION FEATURE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8CF7C5-9115-5DC0-8BD5-1BF613ADEE98}"/>
              </a:ext>
            </a:extLst>
          </p:cNvPr>
          <p:cNvSpPr/>
          <p:nvPr/>
        </p:nvSpPr>
        <p:spPr>
          <a:xfrm>
            <a:off x="3723995" y="1419496"/>
            <a:ext cx="1889760" cy="1776549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A8AE6-543E-7076-2E68-5B98FB621171}"/>
              </a:ext>
            </a:extLst>
          </p:cNvPr>
          <p:cNvSpPr txBox="1"/>
          <p:nvPr/>
        </p:nvSpPr>
        <p:spPr>
          <a:xfrm>
            <a:off x="3723995" y="3300549"/>
            <a:ext cx="188976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bin Condensed SemiBold" panose="020B0604020202020204" charset="0"/>
              </a:rPr>
              <a:t>Forecast Seizure </a:t>
            </a:r>
          </a:p>
          <a:p>
            <a:pPr algn="ctr"/>
            <a:endParaRPr lang="en-US" sz="1600" dirty="0">
              <a:latin typeface="Cabin Condensed SemiBold" panose="020B0604020202020204" charset="0"/>
            </a:endParaRP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Our focus is to forecast seizure by learning from behavioral patterns of epileptic patient.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E5BE9-97F2-4B04-ADC0-C85A0E53D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87" y="1924356"/>
            <a:ext cx="749400" cy="7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E72AAED5-7BF8-E665-3B38-1E6AF04BDFB9}"/>
              </a:ext>
            </a:extLst>
          </p:cNvPr>
          <p:cNvSpPr>
            <a:spLocks noGrp="1"/>
          </p:cNvSpPr>
          <p:nvPr/>
        </p:nvSpPr>
        <p:spPr>
          <a:xfrm>
            <a:off x="336988" y="103801"/>
            <a:ext cx="40890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r>
              <a:rPr lang="en-US" dirty="0"/>
              <a:t>ARCHITECTURE DIAGRAM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84C58F6F-7C4E-07AC-6A27-2C6A13FDF0A2}"/>
              </a:ext>
            </a:extLst>
          </p:cNvPr>
          <p:cNvSpPr>
            <a:spLocks noGrp="1"/>
          </p:cNvSpPr>
          <p:nvPr/>
        </p:nvSpPr>
        <p:spPr>
          <a:xfrm>
            <a:off x="8457813" y="4618988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A3FA556-05BD-B807-0ABD-8E034FA1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561" y="3916102"/>
            <a:ext cx="882791" cy="8827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BD6E77-9DAB-6700-A031-9A8D3DE5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056962" y="3253533"/>
            <a:ext cx="502161" cy="5021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B60BDB-4A8C-AC26-6EBF-1DDA26F5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62" y="3253533"/>
            <a:ext cx="502161" cy="5021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43813B-64C5-DC89-44CA-2742F80F0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695" y="2422357"/>
            <a:ext cx="383177" cy="3831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04FF16-802D-36C3-16B9-16E8F592C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614" y="2422952"/>
            <a:ext cx="383177" cy="383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085138E-E1CB-85F0-899C-3144CA862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672" y="1287967"/>
            <a:ext cx="699680" cy="6996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D807A6-E842-C69B-B3ED-3764E2044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679073" y="1458900"/>
            <a:ext cx="423264" cy="4232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BD9B4F-D58A-A6DB-A5B1-A9FC739E8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726" y="853201"/>
            <a:ext cx="383178" cy="3831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C6394A-4E85-D57A-AADE-3DE6C3D72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638" y="2192472"/>
            <a:ext cx="614000" cy="614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93ABAE-D9B4-8C59-785E-579E4A82A3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8284" y="3248840"/>
            <a:ext cx="502161" cy="5021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D3F37D2-BEE0-0E3B-AAF5-CF54F84AF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638" y="3709097"/>
            <a:ext cx="614000" cy="614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A757812-2970-8813-BA0F-261059EA04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338" y="2207895"/>
            <a:ext cx="504686" cy="50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8244CB-A13C-2A88-4FC2-1F69DA2EB9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81" y="3482934"/>
            <a:ext cx="614000" cy="6140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C2F6D5-0F20-908C-4A6D-FA09BD39CA32}"/>
              </a:ext>
            </a:extLst>
          </p:cNvPr>
          <p:cNvCxnSpPr/>
          <p:nvPr/>
        </p:nvCxnSpPr>
        <p:spPr>
          <a:xfrm flipV="1">
            <a:off x="3321974" y="2884031"/>
            <a:ext cx="0" cy="2381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369BC2-F2B8-2454-A7C0-084241A13328}"/>
              </a:ext>
            </a:extLst>
          </p:cNvPr>
          <p:cNvCxnSpPr/>
          <p:nvPr/>
        </p:nvCxnSpPr>
        <p:spPr>
          <a:xfrm flipV="1">
            <a:off x="5131724" y="2884031"/>
            <a:ext cx="0" cy="2381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35A93C8-9182-15A6-E574-CD6F210911C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46223" y="1935211"/>
            <a:ext cx="570469" cy="246830"/>
          </a:xfrm>
          <a:prstGeom prst="bentConnector3">
            <a:avLst>
              <a:gd name="adj1" fmla="val 9842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922B7BE-C1A5-F212-7F47-5CD08850EF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38454" y="1961300"/>
            <a:ext cx="571659" cy="195842"/>
          </a:xfrm>
          <a:prstGeom prst="bentConnector3">
            <a:avLst>
              <a:gd name="adj1" fmla="val 10165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CF0471B-57A5-0BAF-D973-FF6226BABA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17987" y="997164"/>
            <a:ext cx="1555827" cy="202743"/>
          </a:xfrm>
          <a:prstGeom prst="bentConnector3">
            <a:avLst>
              <a:gd name="adj1" fmla="val 10020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BDDBEE4-B76A-A6A6-DA01-D562B3599AA9}"/>
              </a:ext>
            </a:extLst>
          </p:cNvPr>
          <p:cNvCxnSpPr>
            <a:cxnSpLocks/>
          </p:cNvCxnSpPr>
          <p:nvPr/>
        </p:nvCxnSpPr>
        <p:spPr>
          <a:xfrm rot="10800000">
            <a:off x="1006515" y="997166"/>
            <a:ext cx="3299380" cy="191628"/>
          </a:xfrm>
          <a:prstGeom prst="bentConnector3">
            <a:avLst>
              <a:gd name="adj1" fmla="val 5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46D4D4-2B87-EE4C-3642-637F2C58B7FC}"/>
              </a:ext>
            </a:extLst>
          </p:cNvPr>
          <p:cNvCxnSpPr>
            <a:endCxn id="35" idx="0"/>
          </p:cNvCxnSpPr>
          <p:nvPr/>
        </p:nvCxnSpPr>
        <p:spPr>
          <a:xfrm>
            <a:off x="996988" y="997164"/>
            <a:ext cx="4693" cy="12107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7F4D2C-104B-3A6E-B83B-CF9072269486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1001681" y="2712581"/>
            <a:ext cx="4833" cy="681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0880827-596D-C52A-5A7F-EE9431E92C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42450" y="1052424"/>
            <a:ext cx="1082075" cy="971551"/>
          </a:xfrm>
          <a:prstGeom prst="bentConnector3">
            <a:avLst>
              <a:gd name="adj1" fmla="val -105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F52BAA-E6EF-7DD7-A0DD-478F66AE4EA8}"/>
              </a:ext>
            </a:extLst>
          </p:cNvPr>
          <p:cNvCxnSpPr>
            <a:cxnSpLocks/>
          </p:cNvCxnSpPr>
          <p:nvPr/>
        </p:nvCxnSpPr>
        <p:spPr>
          <a:xfrm flipH="1">
            <a:off x="7010445" y="2879338"/>
            <a:ext cx="478193" cy="3695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FBF454-0A08-7E6F-1FCA-CDCC95BE6A1E}"/>
              </a:ext>
            </a:extLst>
          </p:cNvPr>
          <p:cNvCxnSpPr/>
          <p:nvPr/>
        </p:nvCxnSpPr>
        <p:spPr>
          <a:xfrm>
            <a:off x="7769263" y="2879338"/>
            <a:ext cx="0" cy="73342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2A2A32-09CC-9293-2154-678F0782195E}"/>
              </a:ext>
            </a:extLst>
          </p:cNvPr>
          <p:cNvCxnSpPr>
            <a:stCxn id="25" idx="1"/>
          </p:cNvCxnSpPr>
          <p:nvPr/>
        </p:nvCxnSpPr>
        <p:spPr>
          <a:xfrm>
            <a:off x="3559123" y="3504614"/>
            <a:ext cx="958863" cy="41148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38D64B-E2FB-A877-0B85-28E356F3BFB4}"/>
              </a:ext>
            </a:extLst>
          </p:cNvPr>
          <p:cNvCxnSpPr>
            <a:cxnSpLocks/>
          </p:cNvCxnSpPr>
          <p:nvPr/>
        </p:nvCxnSpPr>
        <p:spPr>
          <a:xfrm>
            <a:off x="3498144" y="3554799"/>
            <a:ext cx="392561" cy="64889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D4A35C4-49B8-CF9E-3BEF-EF3A270EF915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951684" y="3504614"/>
            <a:ext cx="974678" cy="4233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8B900B3-8ABF-0A30-4398-6526F2E81DBA}"/>
              </a:ext>
            </a:extLst>
          </p:cNvPr>
          <p:cNvCxnSpPr>
            <a:cxnSpLocks/>
          </p:cNvCxnSpPr>
          <p:nvPr/>
        </p:nvCxnSpPr>
        <p:spPr>
          <a:xfrm flipV="1">
            <a:off x="4750401" y="3549265"/>
            <a:ext cx="196791" cy="74004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99">
            <a:extLst>
              <a:ext uri="{FF2B5EF4-FFF2-40B4-BE49-F238E27FC236}">
                <a16:creationId xmlns:a16="http://schemas.microsoft.com/office/drawing/2014/main" id="{65B4574C-A3F0-10EA-56F6-BBCE2523CE69}"/>
              </a:ext>
            </a:extLst>
          </p:cNvPr>
          <p:cNvSpPr txBox="1"/>
          <p:nvPr/>
        </p:nvSpPr>
        <p:spPr>
          <a:xfrm>
            <a:off x="3996818" y="4762700"/>
            <a:ext cx="6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News Cycle" panose="020B0604020202020204" charset="2"/>
              </a:rPr>
              <a:t>Patient</a:t>
            </a:r>
          </a:p>
        </p:txBody>
      </p:sp>
      <p:sp>
        <p:nvSpPr>
          <p:cNvPr id="55" name="TextBox 100">
            <a:extLst>
              <a:ext uri="{FF2B5EF4-FFF2-40B4-BE49-F238E27FC236}">
                <a16:creationId xmlns:a16="http://schemas.microsoft.com/office/drawing/2014/main" id="{D6DB2458-54BA-A4F0-ED07-529365486B53}"/>
              </a:ext>
            </a:extLst>
          </p:cNvPr>
          <p:cNvSpPr txBox="1"/>
          <p:nvPr/>
        </p:nvSpPr>
        <p:spPr>
          <a:xfrm>
            <a:off x="3803053" y="3244409"/>
            <a:ext cx="954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Monitoring Cameras</a:t>
            </a:r>
          </a:p>
        </p:txBody>
      </p:sp>
      <p:sp>
        <p:nvSpPr>
          <p:cNvPr id="56" name="TextBox 100">
            <a:extLst>
              <a:ext uri="{FF2B5EF4-FFF2-40B4-BE49-F238E27FC236}">
                <a16:creationId xmlns:a16="http://schemas.microsoft.com/office/drawing/2014/main" id="{06F5EC79-A240-8E5D-9341-394CF20E77D8}"/>
              </a:ext>
            </a:extLst>
          </p:cNvPr>
          <p:cNvSpPr txBox="1"/>
          <p:nvPr/>
        </p:nvSpPr>
        <p:spPr>
          <a:xfrm>
            <a:off x="3796371" y="2497137"/>
            <a:ext cx="954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Client Side Processing</a:t>
            </a:r>
          </a:p>
        </p:txBody>
      </p:sp>
      <p:sp>
        <p:nvSpPr>
          <p:cNvPr id="57" name="TextBox 100">
            <a:extLst>
              <a:ext uri="{FF2B5EF4-FFF2-40B4-BE49-F238E27FC236}">
                <a16:creationId xmlns:a16="http://schemas.microsoft.com/office/drawing/2014/main" id="{C4FD2472-72F8-CB92-B7B8-C9810F303DA8}"/>
              </a:ext>
            </a:extLst>
          </p:cNvPr>
          <p:cNvSpPr txBox="1"/>
          <p:nvPr/>
        </p:nvSpPr>
        <p:spPr>
          <a:xfrm>
            <a:off x="3725903" y="1957706"/>
            <a:ext cx="1132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Client Interface </a:t>
            </a:r>
            <a:r>
              <a:rPr lang="en-US" sz="900" dirty="0">
                <a:latin typeface="News Cycle" panose="020B0604020202020204" charset="2"/>
              </a:rPr>
              <a:t>(Mobile/Web)</a:t>
            </a:r>
          </a:p>
        </p:txBody>
      </p:sp>
      <p:sp>
        <p:nvSpPr>
          <p:cNvPr id="58" name="TextBox 100">
            <a:extLst>
              <a:ext uri="{FF2B5EF4-FFF2-40B4-BE49-F238E27FC236}">
                <a16:creationId xmlns:a16="http://schemas.microsoft.com/office/drawing/2014/main" id="{F220A14E-1B82-EA82-1581-7E64C4619977}"/>
              </a:ext>
            </a:extLst>
          </p:cNvPr>
          <p:cNvSpPr txBox="1"/>
          <p:nvPr/>
        </p:nvSpPr>
        <p:spPr>
          <a:xfrm>
            <a:off x="308333" y="2329433"/>
            <a:ext cx="46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Alert</a:t>
            </a:r>
          </a:p>
        </p:txBody>
      </p:sp>
      <p:sp>
        <p:nvSpPr>
          <p:cNvPr id="60" name="TextBox 100">
            <a:extLst>
              <a:ext uri="{FF2B5EF4-FFF2-40B4-BE49-F238E27FC236}">
                <a16:creationId xmlns:a16="http://schemas.microsoft.com/office/drawing/2014/main" id="{9A128771-F88C-E2DE-08E6-95FA7F2B41CC}"/>
              </a:ext>
            </a:extLst>
          </p:cNvPr>
          <p:cNvSpPr txBox="1"/>
          <p:nvPr/>
        </p:nvSpPr>
        <p:spPr>
          <a:xfrm>
            <a:off x="527082" y="4076356"/>
            <a:ext cx="954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Caretaker</a:t>
            </a:r>
          </a:p>
        </p:txBody>
      </p:sp>
      <p:sp>
        <p:nvSpPr>
          <p:cNvPr id="61" name="TextBox 100">
            <a:extLst>
              <a:ext uri="{FF2B5EF4-FFF2-40B4-BE49-F238E27FC236}">
                <a16:creationId xmlns:a16="http://schemas.microsoft.com/office/drawing/2014/main" id="{09134E30-9F33-CE80-2638-6AA2395CE38B}"/>
              </a:ext>
            </a:extLst>
          </p:cNvPr>
          <p:cNvSpPr txBox="1"/>
          <p:nvPr/>
        </p:nvSpPr>
        <p:spPr>
          <a:xfrm flipH="1">
            <a:off x="8007219" y="2460987"/>
            <a:ext cx="854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Cloud Server</a:t>
            </a:r>
          </a:p>
        </p:txBody>
      </p:sp>
      <p:sp>
        <p:nvSpPr>
          <p:cNvPr id="62" name="TextBox 100">
            <a:extLst>
              <a:ext uri="{FF2B5EF4-FFF2-40B4-BE49-F238E27FC236}">
                <a16:creationId xmlns:a16="http://schemas.microsoft.com/office/drawing/2014/main" id="{DA58D451-E462-9386-204A-E605E90F8684}"/>
              </a:ext>
            </a:extLst>
          </p:cNvPr>
          <p:cNvSpPr txBox="1"/>
          <p:nvPr/>
        </p:nvSpPr>
        <p:spPr>
          <a:xfrm flipH="1">
            <a:off x="7186174" y="4357497"/>
            <a:ext cx="12189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Personalized Machine Learning Model</a:t>
            </a:r>
          </a:p>
        </p:txBody>
      </p:sp>
      <p:sp>
        <p:nvSpPr>
          <p:cNvPr id="63" name="TextBox 100">
            <a:extLst>
              <a:ext uri="{FF2B5EF4-FFF2-40B4-BE49-F238E27FC236}">
                <a16:creationId xmlns:a16="http://schemas.microsoft.com/office/drawing/2014/main" id="{B8D83DA3-84C9-45B8-E479-B00495E18A28}"/>
              </a:ext>
            </a:extLst>
          </p:cNvPr>
          <p:cNvSpPr txBox="1"/>
          <p:nvPr/>
        </p:nvSpPr>
        <p:spPr>
          <a:xfrm flipH="1">
            <a:off x="6149900" y="3853512"/>
            <a:ext cx="1218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8887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E19279-08ED-2363-F3D5-C3C0B608D053}"/>
              </a:ext>
            </a:extLst>
          </p:cNvPr>
          <p:cNvGrpSpPr/>
          <p:nvPr/>
        </p:nvGrpSpPr>
        <p:grpSpPr>
          <a:xfrm>
            <a:off x="286911" y="826730"/>
            <a:ext cx="2569029" cy="4123405"/>
            <a:chOff x="287383" y="582890"/>
            <a:chExt cx="2569029" cy="4123405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1E20185-653F-9528-2911-4427047EC493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D3F97A-15D9-7861-4DB3-7BBB05835BF3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86CC01-99D0-2037-0D84-42EF3855098F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26A0EA-8B9B-99E0-D275-87DEAF70FA41}"/>
                </a:ext>
              </a:extLst>
            </p:cNvPr>
            <p:cNvSpPr txBox="1"/>
            <p:nvPr/>
          </p:nvSpPr>
          <p:spPr>
            <a:xfrm>
              <a:off x="431073" y="727285"/>
              <a:ext cx="931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abin Condensed SemiBold" panose="020B0604020202020204" charset="0"/>
                </a:rPr>
                <a:t>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903A5-EF02-E147-363E-A0F26C1F3080}"/>
                </a:ext>
              </a:extLst>
            </p:cNvPr>
            <p:cNvSpPr txBox="1"/>
            <p:nvPr/>
          </p:nvSpPr>
          <p:spPr>
            <a:xfrm>
              <a:off x="650963" y="1247715"/>
              <a:ext cx="2205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bin Condensed SemiBold" panose="020B0604020202020204" charset="0"/>
                </a:rPr>
                <a:t>TECHNICAL FEASIBILITY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60E86D-FD49-56FE-190E-DCBB8893B5F7}"/>
                </a:ext>
              </a:extLst>
            </p:cNvPr>
            <p:cNvSpPr txBox="1"/>
            <p:nvPr/>
          </p:nvSpPr>
          <p:spPr>
            <a:xfrm>
              <a:off x="757646" y="1620784"/>
              <a:ext cx="199426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Appropriate technology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Seizure detection 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Cameras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Sensors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Computer Vision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Web/Mobile Application Interface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Image &amp; Video Processing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Highly skilled Developers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0C890-177F-85B6-825F-7CB39545C6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00409" y="4814902"/>
            <a:ext cx="349200" cy="2799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62F893-B4DA-3EFA-BB5B-3738AD684EC2}"/>
              </a:ext>
            </a:extLst>
          </p:cNvPr>
          <p:cNvGrpSpPr/>
          <p:nvPr/>
        </p:nvGrpSpPr>
        <p:grpSpPr>
          <a:xfrm>
            <a:off x="3185776" y="822993"/>
            <a:ext cx="2569029" cy="4123405"/>
            <a:chOff x="3186248" y="579153"/>
            <a:chExt cx="2569029" cy="4123405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2C2DA0BF-17BD-E7D9-A365-E0D4D3F6B3CE}"/>
                </a:ext>
              </a:extLst>
            </p:cNvPr>
            <p:cNvSpPr/>
            <p:nvPr/>
          </p:nvSpPr>
          <p:spPr>
            <a:xfrm flipH="1" flipV="1">
              <a:off x="3186248" y="1231532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EB49DC-FEC7-B6BD-28BF-40BE87B764A2}"/>
                </a:ext>
              </a:extLst>
            </p:cNvPr>
            <p:cNvSpPr/>
            <p:nvPr/>
          </p:nvSpPr>
          <p:spPr>
            <a:xfrm>
              <a:off x="3549829" y="579153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F34C2B-862F-9EFA-A3F8-CCA4A96B2353}"/>
                </a:ext>
              </a:extLst>
            </p:cNvPr>
            <p:cNvSpPr/>
            <p:nvPr/>
          </p:nvSpPr>
          <p:spPr>
            <a:xfrm>
              <a:off x="3186248" y="693234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7F3E68-882E-0EE8-52CF-3DBB0A9DB403}"/>
                </a:ext>
              </a:extLst>
            </p:cNvPr>
            <p:cNvSpPr txBox="1"/>
            <p:nvPr/>
          </p:nvSpPr>
          <p:spPr>
            <a:xfrm>
              <a:off x="3329938" y="723548"/>
              <a:ext cx="931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abin Condensed SemiBold" panose="020B0604020202020204" charset="0"/>
                </a:rPr>
                <a:t>02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C84D4A-A259-A5CF-63B0-531276324A2E}"/>
                </a:ext>
              </a:extLst>
            </p:cNvPr>
            <p:cNvSpPr txBox="1"/>
            <p:nvPr/>
          </p:nvSpPr>
          <p:spPr>
            <a:xfrm>
              <a:off x="3549828" y="1243978"/>
              <a:ext cx="2205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bin Condensed SemiBold" panose="020B0604020202020204" charset="0"/>
                </a:rPr>
                <a:t>ECONOMIC FEASIBILITY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4EEE40-69B8-B2E9-6322-3925EB3FEEE1}"/>
                </a:ext>
              </a:extLst>
            </p:cNvPr>
            <p:cNvSpPr txBox="1"/>
            <p:nvPr/>
          </p:nvSpPr>
          <p:spPr>
            <a:xfrm>
              <a:off x="3656511" y="1617047"/>
              <a:ext cx="199426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Cost Analysis 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Initial cost of development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Cost of Cameras &amp; Sensors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Heavy weight ML models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Cloud services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Database storage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Deployment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Maintenance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Cost of production, research,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Maintenance of the system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C1D77C-2733-9943-E933-1BE1EEA9E520}"/>
              </a:ext>
            </a:extLst>
          </p:cNvPr>
          <p:cNvGrpSpPr/>
          <p:nvPr/>
        </p:nvGrpSpPr>
        <p:grpSpPr>
          <a:xfrm>
            <a:off x="6118385" y="822993"/>
            <a:ext cx="2678973" cy="4123405"/>
            <a:chOff x="6118857" y="579153"/>
            <a:chExt cx="2678973" cy="4123405"/>
          </a:xfrm>
        </p:grpSpPr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C848A31B-E197-528E-0755-C9A7DFEA89B3}"/>
                </a:ext>
              </a:extLst>
            </p:cNvPr>
            <p:cNvSpPr/>
            <p:nvPr/>
          </p:nvSpPr>
          <p:spPr>
            <a:xfrm flipH="1" flipV="1">
              <a:off x="6118857" y="1231532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CE8526-1116-320B-F58B-6AF696EBF8EB}"/>
                </a:ext>
              </a:extLst>
            </p:cNvPr>
            <p:cNvSpPr/>
            <p:nvPr/>
          </p:nvSpPr>
          <p:spPr>
            <a:xfrm>
              <a:off x="6482438" y="579153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5FC412-4565-B6F0-E4BE-0C83837CF505}"/>
                </a:ext>
              </a:extLst>
            </p:cNvPr>
            <p:cNvSpPr/>
            <p:nvPr/>
          </p:nvSpPr>
          <p:spPr>
            <a:xfrm>
              <a:off x="6118857" y="693234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91F1D-18D5-D6FE-67CC-FC75A8A7CC3C}"/>
                </a:ext>
              </a:extLst>
            </p:cNvPr>
            <p:cNvSpPr txBox="1"/>
            <p:nvPr/>
          </p:nvSpPr>
          <p:spPr>
            <a:xfrm>
              <a:off x="6262547" y="723548"/>
              <a:ext cx="931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abin Condensed SemiBold" panose="020B0604020202020204" charset="0"/>
                </a:rPr>
                <a:t>03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11F46B-6406-5243-9A0F-5A9EFA098100}"/>
                </a:ext>
              </a:extLst>
            </p:cNvPr>
            <p:cNvSpPr txBox="1"/>
            <p:nvPr/>
          </p:nvSpPr>
          <p:spPr>
            <a:xfrm>
              <a:off x="6372492" y="1250794"/>
              <a:ext cx="2425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bin Condensed SemiBold" panose="020B0604020202020204" charset="0"/>
                </a:rPr>
                <a:t>OPERATIONAL FEASIBILITY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D0C56F-807A-8CDA-0DD0-12AF8188B7FA}"/>
                </a:ext>
              </a:extLst>
            </p:cNvPr>
            <p:cNvSpPr txBox="1"/>
            <p:nvPr/>
          </p:nvSpPr>
          <p:spPr>
            <a:xfrm>
              <a:off x="6589120" y="1617047"/>
              <a:ext cx="199426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Privacy and security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Depth &amp; thermal cameras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Compatibility of the device with the daily environment of the patients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Proper Lightning conditions 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Real time data transmission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Ease of use by the caregivers and epileptic patients.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Capability of the system to protect sensitive health data and ensure privacy.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C8E5C0-ACC8-1D79-E8CF-BCA588FC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61" y="4127641"/>
            <a:ext cx="677307" cy="6773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B0424-6328-FD8B-BAFD-F4A44295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426" y="4157559"/>
            <a:ext cx="677308" cy="6773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D1C955-60F2-E587-7CAB-9ECCC6905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34" y="4157559"/>
            <a:ext cx="677309" cy="6773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23417C-A5A7-E318-F750-491367B0C88F}"/>
              </a:ext>
            </a:extLst>
          </p:cNvPr>
          <p:cNvSpPr txBox="1"/>
          <p:nvPr/>
        </p:nvSpPr>
        <p:spPr>
          <a:xfrm>
            <a:off x="569939" y="149927"/>
            <a:ext cx="2597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bin Condensed SemiBold" panose="020B0604020202020204" charset="0"/>
              </a:rPr>
              <a:t>FEASIBILITY STUDY</a:t>
            </a:r>
          </a:p>
        </p:txBody>
      </p:sp>
    </p:spTree>
    <p:extLst>
      <p:ext uri="{BB962C8B-B14F-4D97-AF65-F5344CB8AC3E}">
        <p14:creationId xmlns:p14="http://schemas.microsoft.com/office/powerpoint/2010/main" val="138425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 txBox="1">
            <a:spLocks noGrp="1"/>
          </p:cNvSpPr>
          <p:nvPr>
            <p:ph type="title" idx="4294967295"/>
          </p:nvPr>
        </p:nvSpPr>
        <p:spPr>
          <a:xfrm>
            <a:off x="607225" y="133100"/>
            <a:ext cx="3207189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ACQUISITION</a:t>
            </a:r>
            <a:endParaRPr dirty="0"/>
          </a:p>
        </p:txBody>
      </p:sp>
      <p:sp>
        <p:nvSpPr>
          <p:cNvPr id="445" name="Google Shape;445;p4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8" name="Google Shape;448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9" name="Google Shape;449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1</a:t>
              </a:r>
              <a:endParaRPr sz="6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1" name="Google Shape;451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2" name="Google Shape;452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3</a:t>
              </a:r>
              <a:endParaRPr sz="6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5" name="Google Shape;455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5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7" name="Google Shape;457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8" name="Google Shape;458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6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63" name="Google Shape;463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4" name="Google Shape;464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2</a:t>
              </a:r>
              <a:endParaRPr sz="6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466" name="Google Shape;466;p4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Objective is to collect </a:t>
            </a:r>
            <a:r>
              <a:rPr lang="en-US" sz="105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video</a:t>
            </a: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 of epileptic patients during seizure</a:t>
            </a:r>
            <a:endParaRPr sz="105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Ethical approval </a:t>
            </a: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must be conducted to protect the privacy of patients as well as </a:t>
            </a:r>
            <a:r>
              <a:rPr lang="en-US" sz="105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MOU</a:t>
            </a: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 will be signed with organization i.e. </a:t>
            </a:r>
            <a:r>
              <a:rPr lang="en-US" sz="105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General Hospital</a:t>
            </a: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 </a:t>
            </a:r>
            <a:endParaRPr sz="105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4444159" y="4261000"/>
            <a:ext cx="12864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Video will be collected using camera. It will take before and after scenario of seizure on patient, timestamp and any trigger action</a:t>
            </a:r>
            <a:endParaRPr sz="105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69" name="Google Shape;469;p41"/>
          <p:cNvSpPr txBox="1"/>
          <p:nvPr/>
        </p:nvSpPr>
        <p:spPr>
          <a:xfrm>
            <a:off x="2418175" y="4063600"/>
            <a:ext cx="12864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Target person is a patient who is suffering from </a:t>
            </a:r>
            <a:r>
              <a:rPr lang="en-US" sz="105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epilepsy</a:t>
            </a: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. Patient could be of any age, gender and level of severity</a:t>
            </a:r>
            <a:endParaRPr sz="105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70" name="Google Shape;470;p41"/>
          <p:cNvSpPr txBox="1"/>
          <p:nvPr/>
        </p:nvSpPr>
        <p:spPr>
          <a:xfrm>
            <a:off x="6470143" y="4083524"/>
            <a:ext cx="1286400" cy="85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The data will be stored on server. Only authorize user has access to server to keep the data secure </a:t>
            </a:r>
          </a:p>
        </p:txBody>
      </p:sp>
      <p:sp>
        <p:nvSpPr>
          <p:cNvPr id="471" name="Google Shape;471;p41"/>
          <p:cNvSpPr txBox="1"/>
          <p:nvPr/>
        </p:nvSpPr>
        <p:spPr>
          <a:xfrm>
            <a:off x="5409203" y="1089095"/>
            <a:ext cx="1286400" cy="7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Data collected through video will be validate according to our requirement</a:t>
            </a:r>
            <a:endParaRPr sz="105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grpSp>
        <p:nvGrpSpPr>
          <p:cNvPr id="2" name="Google Shape;460;p41">
            <a:extLst>
              <a:ext uri="{FF2B5EF4-FFF2-40B4-BE49-F238E27FC236}">
                <a16:creationId xmlns:a16="http://schemas.microsoft.com/office/drawing/2014/main" id="{A8B782F1-A298-A4C0-39EB-99736019E946}"/>
              </a:ext>
            </a:extLst>
          </p:cNvPr>
          <p:cNvGrpSpPr/>
          <p:nvPr/>
        </p:nvGrpSpPr>
        <p:grpSpPr>
          <a:xfrm>
            <a:off x="4864298" y="3502729"/>
            <a:ext cx="473400" cy="473400"/>
            <a:chOff x="4852739" y="3576300"/>
            <a:chExt cx="473400" cy="473400"/>
          </a:xfrm>
        </p:grpSpPr>
        <p:sp>
          <p:nvSpPr>
            <p:cNvPr id="3" name="Google Shape;461;p41">
              <a:extLst>
                <a:ext uri="{FF2B5EF4-FFF2-40B4-BE49-F238E27FC236}">
                  <a16:creationId xmlns:a16="http://schemas.microsoft.com/office/drawing/2014/main" id="{FBE18F05-A8DA-C7B3-E776-86FF76D36D1E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" name="Google Shape;462;p41">
              <a:extLst>
                <a:ext uri="{FF2B5EF4-FFF2-40B4-BE49-F238E27FC236}">
                  <a16:creationId xmlns:a16="http://schemas.microsoft.com/office/drawing/2014/main" id="{645193F2-440D-CAF3-5565-38903B8729FA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4</a:t>
              </a:r>
              <a:endParaRPr sz="6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/>
      <p:bldP spid="467" grpId="0"/>
      <p:bldP spid="468" grpId="0"/>
      <p:bldP spid="469" grpId="0"/>
      <p:bldP spid="470" grpId="0"/>
      <p:bldP spid="4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ctrTitle" idx="4294967295"/>
          </p:nvPr>
        </p:nvSpPr>
        <p:spPr>
          <a:xfrm>
            <a:off x="1351246" y="2214300"/>
            <a:ext cx="43983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373" name="Google Shape;373;p3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76EB-7645-AAC1-BA7F-C6A59B38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accent2"/>
                </a:solidFill>
                <a:latin typeface="Cabin Condensed SemiBold" panose="020B0604020202020204" charset="0"/>
              </a:rPr>
              <a:t>TEAM PRESENTATION</a:t>
            </a:r>
            <a:endParaRPr lang="en-US" dirty="0">
              <a:solidFill>
                <a:schemeClr val="accent2"/>
              </a:solidFill>
              <a:latin typeface="Cabin Condensed SemiBold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ACC4B-445D-8BB9-667D-5553A84CC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Google Shape;570;p46">
            <a:extLst>
              <a:ext uri="{FF2B5EF4-FFF2-40B4-BE49-F238E27FC236}">
                <a16:creationId xmlns:a16="http://schemas.microsoft.com/office/drawing/2014/main" id="{F5164922-3D3B-24D2-8EFD-3ABFB2A6A103}"/>
              </a:ext>
            </a:extLst>
          </p:cNvPr>
          <p:cNvSpPr txBox="1"/>
          <p:nvPr/>
        </p:nvSpPr>
        <p:spPr>
          <a:xfrm>
            <a:off x="1872206" y="1828550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Muhammad Ali Murtaza</a:t>
            </a:r>
            <a:br>
              <a:rPr lang="en" dirty="0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2020-CS-114</a:t>
            </a:r>
            <a:endParaRPr sz="80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8" name="Google Shape;572;p46">
            <a:extLst>
              <a:ext uri="{FF2B5EF4-FFF2-40B4-BE49-F238E27FC236}">
                <a16:creationId xmlns:a16="http://schemas.microsoft.com/office/drawing/2014/main" id="{3263A171-9757-60F2-09D9-FEC2DE65D96D}"/>
              </a:ext>
            </a:extLst>
          </p:cNvPr>
          <p:cNvSpPr txBox="1"/>
          <p:nvPr/>
        </p:nvSpPr>
        <p:spPr>
          <a:xfrm>
            <a:off x="4256437" y="1828550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Ali Tariq</a:t>
            </a:r>
            <a:br>
              <a:rPr lang="en" dirty="0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2020-CS-142</a:t>
            </a:r>
            <a:endParaRPr sz="80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0" name="Google Shape;574;p46">
            <a:extLst>
              <a:ext uri="{FF2B5EF4-FFF2-40B4-BE49-F238E27FC236}">
                <a16:creationId xmlns:a16="http://schemas.microsoft.com/office/drawing/2014/main" id="{569DCF8D-07BC-3CD5-0AEC-AFFA5F343D8B}"/>
              </a:ext>
            </a:extLst>
          </p:cNvPr>
          <p:cNvSpPr txBox="1"/>
          <p:nvPr/>
        </p:nvSpPr>
        <p:spPr>
          <a:xfrm>
            <a:off x="1872199" y="3171401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Khadija Asif</a:t>
            </a:r>
            <a:br>
              <a:rPr lang="en" dirty="0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2020-CS-143</a:t>
            </a:r>
            <a:endParaRPr sz="80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2" name="Google Shape;576;p46">
            <a:extLst>
              <a:ext uri="{FF2B5EF4-FFF2-40B4-BE49-F238E27FC236}">
                <a16:creationId xmlns:a16="http://schemas.microsoft.com/office/drawing/2014/main" id="{1C7F1A51-EFE9-EF31-330F-BA33DC664D36}"/>
              </a:ext>
            </a:extLst>
          </p:cNvPr>
          <p:cNvSpPr txBox="1"/>
          <p:nvPr/>
        </p:nvSpPr>
        <p:spPr>
          <a:xfrm>
            <a:off x="4256430" y="3171401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Syed Azeem Ali Hashmi</a:t>
            </a:r>
            <a:br>
              <a:rPr lang="en" dirty="0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2020-CS-156</a:t>
            </a:r>
            <a:endParaRPr dirty="0"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F29751-FFE8-FBF2-31D4-23ECA518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9" y="2904106"/>
            <a:ext cx="901801" cy="901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705F8B-6BF8-733A-ED35-FBDF903D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99" y="1599950"/>
            <a:ext cx="901800" cy="90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EE9EC2-1581-B658-2CE1-47860E8E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21" y="1599950"/>
            <a:ext cx="901800" cy="90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C4A0F2-A0C7-D781-96F7-D1DBDB97C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4" y="2904106"/>
            <a:ext cx="901800" cy="9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9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IOT-VISION ENABLED ASSISTANCE FOR </a:t>
            </a:r>
            <a:r>
              <a:rPr lang="en" sz="3600" dirty="0">
                <a:solidFill>
                  <a:srgbClr val="22577E"/>
                </a:solidFill>
              </a:rPr>
              <a:t>EPILEPTIC PATIENTS</a:t>
            </a:r>
            <a:endParaRPr sz="3600" dirty="0">
              <a:solidFill>
                <a:srgbClr val="2257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60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35B6CE-96B6-8CA1-7440-A4C8DC7C7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604B13-9DF3-4AC2-925D-8FF961B92EFB}"/>
              </a:ext>
            </a:extLst>
          </p:cNvPr>
          <p:cNvSpPr/>
          <p:nvPr/>
        </p:nvSpPr>
        <p:spPr>
          <a:xfrm>
            <a:off x="69668" y="915896"/>
            <a:ext cx="4005943" cy="376507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AA685821-8EB5-C6C5-0B14-F3650CA268AB}"/>
              </a:ext>
            </a:extLst>
          </p:cNvPr>
          <p:cNvSpPr/>
          <p:nvPr/>
        </p:nvSpPr>
        <p:spPr>
          <a:xfrm>
            <a:off x="-1027612" y="413000"/>
            <a:ext cx="5599612" cy="4730500"/>
          </a:xfrm>
          <a:prstGeom prst="arc">
            <a:avLst>
              <a:gd name="adj1" fmla="val 18188638"/>
              <a:gd name="adj2" fmla="val 3862866"/>
            </a:avLst>
          </a:prstGeom>
          <a:ln w="57150">
            <a:solidFill>
              <a:srgbClr val="144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AA418F-984D-0B1A-F568-03756BF01126}"/>
              </a:ext>
            </a:extLst>
          </p:cNvPr>
          <p:cNvSpPr/>
          <p:nvPr/>
        </p:nvSpPr>
        <p:spPr>
          <a:xfrm>
            <a:off x="3618411" y="929707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3ED480-318A-C435-2718-331345F65741}"/>
              </a:ext>
            </a:extLst>
          </p:cNvPr>
          <p:cNvGrpSpPr/>
          <p:nvPr/>
        </p:nvGrpSpPr>
        <p:grpSpPr>
          <a:xfrm>
            <a:off x="5086164" y="740603"/>
            <a:ext cx="2655753" cy="584775"/>
            <a:chOff x="5086164" y="774952"/>
            <a:chExt cx="2655753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5A646D-8072-B05E-95A1-6AB4206AF772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01 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B4CB0ED-79AE-8FBF-5034-8A1A0915CFE3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65655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991F85-B102-CA6C-1A24-015C9F413295}"/>
                </a:ext>
              </a:extLst>
            </p:cNvPr>
            <p:cNvSpPr txBox="1"/>
            <p:nvPr/>
          </p:nvSpPr>
          <p:spPr>
            <a:xfrm>
              <a:off x="5843451" y="928361"/>
              <a:ext cx="1898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INTRODUCTION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ABD045B-6ECC-D247-4659-D732B7F9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2" y="1652239"/>
            <a:ext cx="2113461" cy="2113461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A11C1743-166D-5E0B-DD01-72CE9BACA0C5}"/>
              </a:ext>
            </a:extLst>
          </p:cNvPr>
          <p:cNvSpPr/>
          <p:nvPr/>
        </p:nvSpPr>
        <p:spPr>
          <a:xfrm>
            <a:off x="4075611" y="1506026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E504C8-F518-4F54-41AD-3AA1686E172D}"/>
              </a:ext>
            </a:extLst>
          </p:cNvPr>
          <p:cNvSpPr/>
          <p:nvPr/>
        </p:nvSpPr>
        <p:spPr>
          <a:xfrm>
            <a:off x="4329797" y="2103268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E904565-178E-0FDE-5BA9-2881C0DDBF33}"/>
              </a:ext>
            </a:extLst>
          </p:cNvPr>
          <p:cNvSpPr/>
          <p:nvPr/>
        </p:nvSpPr>
        <p:spPr>
          <a:xfrm>
            <a:off x="4419600" y="2703492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467A40-6D6B-B6F8-6DB7-52077C53E5F6}"/>
              </a:ext>
            </a:extLst>
          </p:cNvPr>
          <p:cNvSpPr/>
          <p:nvPr/>
        </p:nvSpPr>
        <p:spPr>
          <a:xfrm>
            <a:off x="4310742" y="3316753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2129654-33B3-FDE0-A8A7-F5B41C948989}"/>
              </a:ext>
            </a:extLst>
          </p:cNvPr>
          <p:cNvSpPr/>
          <p:nvPr/>
        </p:nvSpPr>
        <p:spPr>
          <a:xfrm>
            <a:off x="3923211" y="3955026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F27737F-D3C3-42E3-3F7E-3CD589D7EB94}"/>
              </a:ext>
            </a:extLst>
          </p:cNvPr>
          <p:cNvSpPr/>
          <p:nvPr/>
        </p:nvSpPr>
        <p:spPr>
          <a:xfrm>
            <a:off x="3283253" y="4520608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9E9460-0290-2791-7A1D-FDC4396B7BC0}"/>
              </a:ext>
            </a:extLst>
          </p:cNvPr>
          <p:cNvGrpSpPr/>
          <p:nvPr/>
        </p:nvGrpSpPr>
        <p:grpSpPr>
          <a:xfrm>
            <a:off x="5086164" y="1354684"/>
            <a:ext cx="2655753" cy="584775"/>
            <a:chOff x="5086164" y="774952"/>
            <a:chExt cx="2655753" cy="58477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8C6B68-29A3-4E3A-316B-A7ED27C92A61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02 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71042BC-63DC-397D-E3BE-B9AAA972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56283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9E30A7-E707-3C26-AF51-CC934B16EAE1}"/>
                </a:ext>
              </a:extLst>
            </p:cNvPr>
            <p:cNvSpPr txBox="1"/>
            <p:nvPr/>
          </p:nvSpPr>
          <p:spPr>
            <a:xfrm>
              <a:off x="5843451" y="901836"/>
              <a:ext cx="1898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APPLICATION AREAS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802958-58CD-6A3F-9B21-08CD003AA98E}"/>
              </a:ext>
            </a:extLst>
          </p:cNvPr>
          <p:cNvGrpSpPr/>
          <p:nvPr/>
        </p:nvGrpSpPr>
        <p:grpSpPr>
          <a:xfrm>
            <a:off x="5086164" y="1968765"/>
            <a:ext cx="2995390" cy="584775"/>
            <a:chOff x="5086164" y="774952"/>
            <a:chExt cx="2995390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4455BD-20B3-BAF4-6388-2503A3BECB04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03 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A602CF-AB23-9D27-B43C-5A11229977FC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76596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13C6A9A-69E5-33CB-2513-4CBBA023A330}"/>
                </a:ext>
              </a:extLst>
            </p:cNvPr>
            <p:cNvSpPr txBox="1"/>
            <p:nvPr/>
          </p:nvSpPr>
          <p:spPr>
            <a:xfrm>
              <a:off x="5843451" y="902889"/>
              <a:ext cx="2238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SIMILAR MARKET PROJECTS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8630558-91A3-BD7E-37B8-6998009FDB9E}"/>
              </a:ext>
            </a:extLst>
          </p:cNvPr>
          <p:cNvGrpSpPr/>
          <p:nvPr/>
        </p:nvGrpSpPr>
        <p:grpSpPr>
          <a:xfrm>
            <a:off x="5086164" y="2556389"/>
            <a:ext cx="2995389" cy="584775"/>
            <a:chOff x="5086164" y="774952"/>
            <a:chExt cx="2995389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4A6F45A-C865-8C51-E319-13B509B7B059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04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ADCCD05-CA33-AFA1-72A3-FA42E233C554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76596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A829473-0320-9B11-C6DE-4E40145A54BD}"/>
                </a:ext>
              </a:extLst>
            </p:cNvPr>
            <p:cNvSpPr txBox="1"/>
            <p:nvPr/>
          </p:nvSpPr>
          <p:spPr>
            <a:xfrm>
              <a:off x="5843450" y="913428"/>
              <a:ext cx="2238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UNIQUE FEATURES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2CEE97E-E307-8D6A-71A5-87E723E047C3}"/>
              </a:ext>
            </a:extLst>
          </p:cNvPr>
          <p:cNvGrpSpPr/>
          <p:nvPr/>
        </p:nvGrpSpPr>
        <p:grpSpPr>
          <a:xfrm>
            <a:off x="5086164" y="3174451"/>
            <a:ext cx="2995388" cy="584775"/>
            <a:chOff x="5086164" y="774952"/>
            <a:chExt cx="2995388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CF1B8C-5503-DD10-A69F-9809952289D4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05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F102A23-F6E4-3F73-F5F3-29DAB3609C29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45653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D317A76-8197-5C52-F9DB-2F1828D9B893}"/>
                </a:ext>
              </a:extLst>
            </p:cNvPr>
            <p:cNvSpPr txBox="1"/>
            <p:nvPr/>
          </p:nvSpPr>
          <p:spPr>
            <a:xfrm>
              <a:off x="5843449" y="877078"/>
              <a:ext cx="2238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ARCHITECTURAL DIAGRAM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57B2566-8569-337D-A9C5-55AF752EC9DE}"/>
              </a:ext>
            </a:extLst>
          </p:cNvPr>
          <p:cNvGrpSpPr/>
          <p:nvPr/>
        </p:nvGrpSpPr>
        <p:grpSpPr>
          <a:xfrm>
            <a:off x="5086164" y="3814153"/>
            <a:ext cx="2995388" cy="584775"/>
            <a:chOff x="5086164" y="774952"/>
            <a:chExt cx="2995388" cy="58477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D7D218-64DE-D10B-2F4E-4BA19585FF54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06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ECBFFB-24FC-B0AE-A1DF-49E94DEEAB51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51226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F03DF2B-D6EA-3E8D-6394-476AC5097505}"/>
                </a:ext>
              </a:extLst>
            </p:cNvPr>
            <p:cNvSpPr txBox="1"/>
            <p:nvPr/>
          </p:nvSpPr>
          <p:spPr>
            <a:xfrm>
              <a:off x="5843449" y="901986"/>
              <a:ext cx="2238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FEASIBILITY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FA70F82-3799-7F82-3D53-F649181B1E30}"/>
              </a:ext>
            </a:extLst>
          </p:cNvPr>
          <p:cNvGrpSpPr/>
          <p:nvPr/>
        </p:nvGrpSpPr>
        <p:grpSpPr>
          <a:xfrm>
            <a:off x="5086164" y="4461493"/>
            <a:ext cx="2995388" cy="584775"/>
            <a:chOff x="5086164" y="774952"/>
            <a:chExt cx="2995388" cy="58477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518BA3F-7ADB-F29F-1E48-F6B0D64DC13C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07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2DD4572-39E7-18C4-C410-C1CA6922BF6F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48840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6BEAD69-A997-A401-7690-5900E0EAD25D}"/>
                </a:ext>
              </a:extLst>
            </p:cNvPr>
            <p:cNvSpPr txBox="1"/>
            <p:nvPr/>
          </p:nvSpPr>
          <p:spPr>
            <a:xfrm>
              <a:off x="5843449" y="901503"/>
              <a:ext cx="2238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DATA ACQUISITION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4AA79351-8E58-27EF-CBFB-4DBD9424AE3F}"/>
              </a:ext>
            </a:extLst>
          </p:cNvPr>
          <p:cNvSpPr txBox="1"/>
          <p:nvPr/>
        </p:nvSpPr>
        <p:spPr>
          <a:xfrm>
            <a:off x="3757927" y="-14315"/>
            <a:ext cx="161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Cabin Condensed SemiBold" panose="020B060402020202020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7343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61DF-C2B2-2E25-A181-98317178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38" y="676867"/>
            <a:ext cx="4089000" cy="7494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74234-45AB-4DA4-CE8A-F01A5108A8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Google Shape;133;p3">
            <a:extLst>
              <a:ext uri="{FF2B5EF4-FFF2-40B4-BE49-F238E27FC236}">
                <a16:creationId xmlns:a16="http://schemas.microsoft.com/office/drawing/2014/main" id="{86D38560-9FDB-D8F3-CFDB-9805B1CE33E3}"/>
              </a:ext>
            </a:extLst>
          </p:cNvPr>
          <p:cNvSpPr/>
          <p:nvPr/>
        </p:nvSpPr>
        <p:spPr>
          <a:xfrm>
            <a:off x="3766430" y="1561141"/>
            <a:ext cx="1624175" cy="1637878"/>
          </a:xfrm>
          <a:prstGeom prst="ellipse">
            <a:avLst/>
          </a:prstGeom>
          <a:solidFill>
            <a:srgbClr val="22577E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4;p3">
            <a:extLst>
              <a:ext uri="{FF2B5EF4-FFF2-40B4-BE49-F238E27FC236}">
                <a16:creationId xmlns:a16="http://schemas.microsoft.com/office/drawing/2014/main" id="{A693B295-5792-A383-1754-0DF9019588DF}"/>
              </a:ext>
            </a:extLst>
          </p:cNvPr>
          <p:cNvSpPr txBox="1"/>
          <p:nvPr/>
        </p:nvSpPr>
        <p:spPr>
          <a:xfrm>
            <a:off x="4028186" y="1863771"/>
            <a:ext cx="1087627" cy="108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00" tIns="14600" rIns="14600" bIns="14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News Cycle" panose="020B0604020202020204" charset="2"/>
              </a:rPr>
              <a:t>IoT-Vision Enabled Assistant for Epileptic Patients</a:t>
            </a:r>
            <a:endParaRPr sz="1600" b="1" dirty="0">
              <a:solidFill>
                <a:schemeClr val="bg1"/>
              </a:solidFill>
              <a:latin typeface="News Cycle" panose="020B0604020202020204" charset="2"/>
            </a:endParaRPr>
          </a:p>
        </p:txBody>
      </p:sp>
      <p:sp>
        <p:nvSpPr>
          <p:cNvPr id="9" name="Google Shape;135;p3">
            <a:extLst>
              <a:ext uri="{FF2B5EF4-FFF2-40B4-BE49-F238E27FC236}">
                <a16:creationId xmlns:a16="http://schemas.microsoft.com/office/drawing/2014/main" id="{A7BF4FD5-D3C5-7C4B-EBED-EE0AB18AD353}"/>
              </a:ext>
            </a:extLst>
          </p:cNvPr>
          <p:cNvSpPr/>
          <p:nvPr/>
        </p:nvSpPr>
        <p:spPr>
          <a:xfrm>
            <a:off x="3105226" y="2194564"/>
            <a:ext cx="500156" cy="41946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6;p3">
            <a:extLst>
              <a:ext uri="{FF2B5EF4-FFF2-40B4-BE49-F238E27FC236}">
                <a16:creationId xmlns:a16="http://schemas.microsoft.com/office/drawing/2014/main" id="{0A75E4D7-2D79-7D7E-A29D-78BE8913C835}"/>
              </a:ext>
            </a:extLst>
          </p:cNvPr>
          <p:cNvSpPr/>
          <p:nvPr/>
        </p:nvSpPr>
        <p:spPr>
          <a:xfrm>
            <a:off x="1598929" y="1859016"/>
            <a:ext cx="1398211" cy="1118568"/>
          </a:xfrm>
          <a:prstGeom prst="roundRect">
            <a:avLst>
              <a:gd name="adj" fmla="val 10000"/>
            </a:avLst>
          </a:prstGeom>
          <a:solidFill>
            <a:srgbClr val="6096B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7;p3">
            <a:extLst>
              <a:ext uri="{FF2B5EF4-FFF2-40B4-BE49-F238E27FC236}">
                <a16:creationId xmlns:a16="http://schemas.microsoft.com/office/drawing/2014/main" id="{D410AFE4-F20B-9F72-2B3E-6CE50FE5F11D}"/>
              </a:ext>
            </a:extLst>
          </p:cNvPr>
          <p:cNvSpPr txBox="1"/>
          <p:nvPr/>
        </p:nvSpPr>
        <p:spPr>
          <a:xfrm>
            <a:off x="1631691" y="1891778"/>
            <a:ext cx="1332687" cy="105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Alert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 </a:t>
            </a: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I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n </a:t>
            </a: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Emergency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 </a:t>
            </a: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S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ituation</a:t>
            </a:r>
            <a:endParaRPr sz="1600" dirty="0">
              <a:latin typeface="News Cycle" panose="020B0604020202020204" charset="2"/>
            </a:endParaRPr>
          </a:p>
        </p:txBody>
      </p:sp>
      <p:sp>
        <p:nvSpPr>
          <p:cNvPr id="12" name="Google Shape;138;p3">
            <a:extLst>
              <a:ext uri="{FF2B5EF4-FFF2-40B4-BE49-F238E27FC236}">
                <a16:creationId xmlns:a16="http://schemas.microsoft.com/office/drawing/2014/main" id="{85755AAA-9F14-2B1F-C902-F2F7A8446E8E}"/>
              </a:ext>
            </a:extLst>
          </p:cNvPr>
          <p:cNvSpPr/>
          <p:nvPr/>
        </p:nvSpPr>
        <p:spPr>
          <a:xfrm rot="19092527">
            <a:off x="3666427" y="3319591"/>
            <a:ext cx="618847" cy="41946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9;p3">
            <a:extLst>
              <a:ext uri="{FF2B5EF4-FFF2-40B4-BE49-F238E27FC236}">
                <a16:creationId xmlns:a16="http://schemas.microsoft.com/office/drawing/2014/main" id="{302BD941-2ED1-3E5A-8EAD-F0E7A2BA10A2}"/>
              </a:ext>
            </a:extLst>
          </p:cNvPr>
          <p:cNvSpPr/>
          <p:nvPr/>
        </p:nvSpPr>
        <p:spPr>
          <a:xfrm>
            <a:off x="2368219" y="3827144"/>
            <a:ext cx="1398211" cy="1118568"/>
          </a:xfrm>
          <a:prstGeom prst="roundRect">
            <a:avLst>
              <a:gd name="adj" fmla="val 10000"/>
            </a:avLst>
          </a:prstGeom>
          <a:solidFill>
            <a:srgbClr val="6096B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0;p3">
            <a:extLst>
              <a:ext uri="{FF2B5EF4-FFF2-40B4-BE49-F238E27FC236}">
                <a16:creationId xmlns:a16="http://schemas.microsoft.com/office/drawing/2014/main" id="{36858F12-9923-9931-99FB-AA8E8FFB9E6F}"/>
              </a:ext>
            </a:extLst>
          </p:cNvPr>
          <p:cNvSpPr txBox="1"/>
          <p:nvPr/>
        </p:nvSpPr>
        <p:spPr>
          <a:xfrm>
            <a:off x="2400981" y="3859906"/>
            <a:ext cx="1332687" cy="105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Daily Activity </a:t>
            </a: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M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onitoring</a:t>
            </a:r>
            <a:endParaRPr sz="1600" dirty="0">
              <a:latin typeface="News Cycle" panose="020B0604020202020204" charset="2"/>
            </a:endParaRPr>
          </a:p>
        </p:txBody>
      </p:sp>
      <p:sp>
        <p:nvSpPr>
          <p:cNvPr id="15" name="Google Shape;141;p3">
            <a:extLst>
              <a:ext uri="{FF2B5EF4-FFF2-40B4-BE49-F238E27FC236}">
                <a16:creationId xmlns:a16="http://schemas.microsoft.com/office/drawing/2014/main" id="{9364E7E0-01FF-3BA5-D89E-1E2987D368C4}"/>
              </a:ext>
            </a:extLst>
          </p:cNvPr>
          <p:cNvSpPr/>
          <p:nvPr/>
        </p:nvSpPr>
        <p:spPr>
          <a:xfrm rot="10800000">
            <a:off x="5523594" y="2208568"/>
            <a:ext cx="537080" cy="41946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2;p3">
            <a:extLst>
              <a:ext uri="{FF2B5EF4-FFF2-40B4-BE49-F238E27FC236}">
                <a16:creationId xmlns:a16="http://schemas.microsoft.com/office/drawing/2014/main" id="{47011C5F-3F97-2646-9452-98B9EAB73A47}"/>
              </a:ext>
            </a:extLst>
          </p:cNvPr>
          <p:cNvSpPr/>
          <p:nvPr/>
        </p:nvSpPr>
        <p:spPr>
          <a:xfrm>
            <a:off x="6193663" y="1826254"/>
            <a:ext cx="1398211" cy="1118568"/>
          </a:xfrm>
          <a:prstGeom prst="roundRect">
            <a:avLst>
              <a:gd name="adj" fmla="val 10000"/>
            </a:avLst>
          </a:prstGeom>
          <a:solidFill>
            <a:srgbClr val="6096B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3;p3">
            <a:extLst>
              <a:ext uri="{FF2B5EF4-FFF2-40B4-BE49-F238E27FC236}">
                <a16:creationId xmlns:a16="http://schemas.microsoft.com/office/drawing/2014/main" id="{FFBF981E-9D9D-BA9E-4D58-ADEE4E20C667}"/>
              </a:ext>
            </a:extLst>
          </p:cNvPr>
          <p:cNvSpPr txBox="1"/>
          <p:nvPr/>
        </p:nvSpPr>
        <p:spPr>
          <a:xfrm>
            <a:off x="6226425" y="1859016"/>
            <a:ext cx="1332687" cy="105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Seizure Detection and Forecasting</a:t>
            </a:r>
            <a:endParaRPr sz="1600" dirty="0">
              <a:latin typeface="News Cycle" panose="020B0604020202020204" charset="2"/>
            </a:endParaRPr>
          </a:p>
        </p:txBody>
      </p:sp>
      <p:sp>
        <p:nvSpPr>
          <p:cNvPr id="18" name="Google Shape;138;p3">
            <a:extLst>
              <a:ext uri="{FF2B5EF4-FFF2-40B4-BE49-F238E27FC236}">
                <a16:creationId xmlns:a16="http://schemas.microsoft.com/office/drawing/2014/main" id="{D531D8FD-29E9-4914-A248-22B7EBD3FA6F}"/>
              </a:ext>
            </a:extLst>
          </p:cNvPr>
          <p:cNvSpPr/>
          <p:nvPr/>
        </p:nvSpPr>
        <p:spPr>
          <a:xfrm rot="13411343">
            <a:off x="4878374" y="3338631"/>
            <a:ext cx="618847" cy="41946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39;p3">
            <a:extLst>
              <a:ext uri="{FF2B5EF4-FFF2-40B4-BE49-F238E27FC236}">
                <a16:creationId xmlns:a16="http://schemas.microsoft.com/office/drawing/2014/main" id="{FB6CEC82-707B-4130-BE8F-BA2F53768431}"/>
              </a:ext>
            </a:extLst>
          </p:cNvPr>
          <p:cNvSpPr/>
          <p:nvPr/>
        </p:nvSpPr>
        <p:spPr>
          <a:xfrm>
            <a:off x="5344810" y="3794382"/>
            <a:ext cx="1398211" cy="1118568"/>
          </a:xfrm>
          <a:prstGeom prst="roundRect">
            <a:avLst>
              <a:gd name="adj" fmla="val 10000"/>
            </a:avLst>
          </a:prstGeom>
          <a:solidFill>
            <a:srgbClr val="6096B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40;p3">
            <a:extLst>
              <a:ext uri="{FF2B5EF4-FFF2-40B4-BE49-F238E27FC236}">
                <a16:creationId xmlns:a16="http://schemas.microsoft.com/office/drawing/2014/main" id="{672F648B-3D01-4595-9647-B76C20B1608F}"/>
              </a:ext>
            </a:extLst>
          </p:cNvPr>
          <p:cNvSpPr txBox="1"/>
          <p:nvPr/>
        </p:nvSpPr>
        <p:spPr>
          <a:xfrm>
            <a:off x="5377572" y="3827144"/>
            <a:ext cx="1332687" cy="105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bg1"/>
                </a:solidFill>
                <a:latin typeface="News Cycle" panose="020B0604020202020204" charset="2"/>
              </a:rPr>
              <a:t>Maintain Nursing Record</a:t>
            </a:r>
            <a:endParaRPr sz="1600" dirty="0">
              <a:solidFill>
                <a:schemeClr val="bg1"/>
              </a:solidFill>
              <a:latin typeface="News Cycle" panose="020B060402020202020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42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3041D-752C-C344-50A4-0F074CB20E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245B97F-4AF2-F9D5-D74F-2555994FB0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69955"/>
              </p:ext>
            </p:extLst>
          </p:nvPr>
        </p:nvGraphicFramePr>
        <p:xfrm>
          <a:off x="890587" y="466725"/>
          <a:ext cx="7362825" cy="4210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636F78-541E-B214-02AB-956EFAE8ED25}"/>
              </a:ext>
            </a:extLst>
          </p:cNvPr>
          <p:cNvSpPr txBox="1"/>
          <p:nvPr/>
        </p:nvSpPr>
        <p:spPr>
          <a:xfrm>
            <a:off x="2947850" y="4870450"/>
            <a:ext cx="3248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Source: CDC Wonder © Statista 2022</a:t>
            </a:r>
          </a:p>
        </p:txBody>
      </p:sp>
    </p:spTree>
    <p:extLst>
      <p:ext uri="{BB962C8B-B14F-4D97-AF65-F5344CB8AC3E}">
        <p14:creationId xmlns:p14="http://schemas.microsoft.com/office/powerpoint/2010/main" val="321334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3B01-D2CE-D012-5BCF-88C255CA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INTRODUCTION</a:t>
            </a:r>
            <a:br>
              <a:rPr lang="en-US" dirty="0"/>
            </a:br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9F70E-6738-43D3-4427-2FA1A90CE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99" y="1637210"/>
            <a:ext cx="4700770" cy="3001439"/>
          </a:xfrm>
        </p:spPr>
        <p:txBody>
          <a:bodyPr/>
          <a:lstStyle/>
          <a:p>
            <a:r>
              <a:rPr lang="en-US" dirty="0"/>
              <a:t>Improved Management of Epilepsy</a:t>
            </a:r>
          </a:p>
          <a:p>
            <a:r>
              <a:rPr lang="en-US" dirty="0"/>
              <a:t>Reduction in Seizure-Related Injuries</a:t>
            </a:r>
          </a:p>
          <a:p>
            <a:r>
              <a:rPr lang="en-US" dirty="0"/>
              <a:t>Reducing burden on Nursing Sector</a:t>
            </a:r>
          </a:p>
          <a:p>
            <a:r>
              <a:rPr lang="en-US" dirty="0"/>
              <a:t>Cost-Effective Solution</a:t>
            </a:r>
          </a:p>
          <a:p>
            <a:r>
              <a:rPr lang="en-US" dirty="0"/>
              <a:t>Academic Growth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16CC1-C557-A100-E19D-981826A862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24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E19279-08ED-2363-F3D5-C3C0B608D053}"/>
              </a:ext>
            </a:extLst>
          </p:cNvPr>
          <p:cNvGrpSpPr/>
          <p:nvPr/>
        </p:nvGrpSpPr>
        <p:grpSpPr>
          <a:xfrm>
            <a:off x="378269" y="765700"/>
            <a:ext cx="2349139" cy="2029139"/>
            <a:chOff x="287383" y="571547"/>
            <a:chExt cx="2569029" cy="4134748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1E20185-653F-9528-2911-4427047EC493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D3F97A-15D9-7861-4DB3-7BBB05835BF3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86CC01-99D0-2037-0D84-42EF3855098F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26A0EA-8B9B-99E0-D275-87DEAF70FA41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78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903A5-EF02-E147-363E-A0F26C1F3080}"/>
                </a:ext>
              </a:extLst>
            </p:cNvPr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HOME HEALTHCARE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60E86D-FD49-56FE-190E-DCBB8893B5F7}"/>
                </a:ext>
              </a:extLst>
            </p:cNvPr>
            <p:cNvSpPr txBox="1"/>
            <p:nvPr/>
          </p:nvSpPr>
          <p:spPr>
            <a:xfrm>
              <a:off x="756554" y="1900093"/>
              <a:ext cx="1994263" cy="1638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System can be utilized to offer epileptic patients with constant monitoring and support in their homes</a:t>
              </a:r>
              <a:r>
                <a:rPr lang="en-US" sz="1200" dirty="0">
                  <a:latin typeface="News Cycle" panose="020B0604020202020204" charset="2"/>
                </a:rPr>
                <a:t>.</a:t>
              </a:r>
              <a:endParaRPr lang="en-US" sz="1200" dirty="0"/>
            </a:p>
          </p:txBody>
        </p:sp>
        <p:pic>
          <p:nvPicPr>
            <p:cNvPr id="10" name="!!app">
              <a:extLst>
                <a:ext uri="{FF2B5EF4-FFF2-40B4-BE49-F238E27FC236}">
                  <a16:creationId xmlns:a16="http://schemas.microsoft.com/office/drawing/2014/main" id="{3FBE0B69-0777-F98E-9504-38D9A0DA0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33" y="3666488"/>
              <a:ext cx="677307" cy="89462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0C890-177F-85B6-825F-7CB39545C6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1727" y="4888935"/>
            <a:ext cx="349200" cy="2799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3E155E-2EB0-0D40-DD0B-C7E52269B073}"/>
              </a:ext>
            </a:extLst>
          </p:cNvPr>
          <p:cNvGrpSpPr/>
          <p:nvPr/>
        </p:nvGrpSpPr>
        <p:grpSpPr>
          <a:xfrm>
            <a:off x="355406" y="2925713"/>
            <a:ext cx="2349139" cy="2029139"/>
            <a:chOff x="287383" y="571547"/>
            <a:chExt cx="2569029" cy="4134748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E919928C-E929-BA81-A80F-DE712409D702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F852EC-BD65-6A9E-A120-2C6D83351920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DCED2D-F43D-20EE-1D3D-44802821EA1D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D502F1-5387-607B-2D69-97BAE3DACA31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03C87F-1BDB-57CF-9234-C68EC5224026}"/>
                </a:ext>
              </a:extLst>
            </p:cNvPr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REMOTE MONITORING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8F7A6B-C50A-80A0-9DD3-267D303CE4B9}"/>
                </a:ext>
              </a:extLst>
            </p:cNvPr>
            <p:cNvSpPr txBox="1"/>
            <p:nvPr/>
          </p:nvSpPr>
          <p:spPr>
            <a:xfrm>
              <a:off x="756554" y="1900094"/>
              <a:ext cx="1994263" cy="1693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200" indent="0">
                <a:buNone/>
              </a:pPr>
              <a:r>
                <a:rPr lang="en-US" sz="1200" dirty="0">
                  <a:latin typeface="News Cycle" panose="020B0604020202020204" charset="2"/>
                </a:rPr>
                <a:t>M</a:t>
              </a: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edical professionals may remotely monitor epilepsy patients minimizing the need for hospital visits.</a:t>
              </a:r>
              <a:endParaRPr lang="en-US" sz="1200" dirty="0">
                <a:latin typeface="News Cycle" panose="020B0604020202020204" charset="2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DFC6D6-E4A6-B22E-29BA-328B4DBC6E61}"/>
              </a:ext>
            </a:extLst>
          </p:cNvPr>
          <p:cNvGrpSpPr/>
          <p:nvPr/>
        </p:nvGrpSpPr>
        <p:grpSpPr>
          <a:xfrm>
            <a:off x="3296399" y="765700"/>
            <a:ext cx="2420981" cy="2029139"/>
            <a:chOff x="287383" y="571547"/>
            <a:chExt cx="2647596" cy="4134748"/>
          </a:xfrm>
        </p:grpSpPr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DF53D9FC-D4B7-152E-4741-4ABBF3D280BC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D07F67-5EAF-B76D-5B9F-E3FD2F3398A0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C39812B-D6BE-76A4-6A0B-E8FA54A00CA3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D060FD-7A51-72B0-017E-4583C20D70D7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F59BD8-7F73-6B06-915D-EA59076CC3F9}"/>
                </a:ext>
              </a:extLst>
            </p:cNvPr>
            <p:cNvSpPr txBox="1"/>
            <p:nvPr/>
          </p:nvSpPr>
          <p:spPr>
            <a:xfrm>
              <a:off x="572391" y="1265585"/>
              <a:ext cx="236258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HEALTHCARE FACILITIES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7A43CC-5B69-BC48-A9ED-E8DFC16BFFAE}"/>
                </a:ext>
              </a:extLst>
            </p:cNvPr>
            <p:cNvSpPr txBox="1"/>
            <p:nvPr/>
          </p:nvSpPr>
          <p:spPr>
            <a:xfrm>
              <a:off x="756554" y="1900094"/>
              <a:ext cx="1994263" cy="2069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200" indent="0">
                <a:buNone/>
              </a:pP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Hospitals can utilize the technology to monitor patients and offer immediate aid in case of a seizure.</a:t>
              </a:r>
              <a:endParaRPr lang="en-US" sz="1200" dirty="0">
                <a:latin typeface="News Cycle" panose="020B0604020202020204" charset="2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5390D2-F73E-1544-DFB3-16A17A13693D}"/>
              </a:ext>
            </a:extLst>
          </p:cNvPr>
          <p:cNvGrpSpPr/>
          <p:nvPr/>
        </p:nvGrpSpPr>
        <p:grpSpPr>
          <a:xfrm>
            <a:off x="3273536" y="2925713"/>
            <a:ext cx="2349139" cy="2029139"/>
            <a:chOff x="287383" y="571547"/>
            <a:chExt cx="2569029" cy="4134748"/>
          </a:xfrm>
        </p:grpSpPr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DA39CBAE-919C-4A31-5E85-284ED2144D99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8C6586-949A-4E19-070F-FE1115E56230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B44728-F358-ADAC-6F63-2C4BD5660059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4108FB-F9A2-1B93-37E2-D5D7C8E4EBF3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E42463-00D4-03F8-C89C-85C0459F1164}"/>
                </a:ext>
              </a:extLst>
            </p:cNvPr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RESEARCH AND DEV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A76E2C-87EF-A202-D820-635BC694629F}"/>
                </a:ext>
              </a:extLst>
            </p:cNvPr>
            <p:cNvSpPr txBox="1"/>
            <p:nvPr/>
          </p:nvSpPr>
          <p:spPr>
            <a:xfrm>
              <a:off x="756554" y="1900094"/>
              <a:ext cx="1994263" cy="1693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200" indent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It can be used to study epilepsy in detail generating information for medical studies.</a:t>
              </a:r>
              <a:endParaRPr lang="en-US" sz="1200" dirty="0">
                <a:latin typeface="News Cycle" panose="020B0604020202020204" charset="2"/>
              </a:endParaRPr>
            </a:p>
          </p:txBody>
        </p:sp>
      </p:grpSp>
      <p:pic>
        <p:nvPicPr>
          <p:cNvPr id="51" name="!!app">
            <a:extLst>
              <a:ext uri="{FF2B5EF4-FFF2-40B4-BE49-F238E27FC236}">
                <a16:creationId xmlns:a16="http://schemas.microsoft.com/office/drawing/2014/main" id="{B5D27871-AAB5-2AD4-15E8-E38A6C70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77" y="2290838"/>
            <a:ext cx="439038" cy="439038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39626C37-625B-E9E0-BC84-C75E6B17BC09}"/>
              </a:ext>
            </a:extLst>
          </p:cNvPr>
          <p:cNvGrpSpPr/>
          <p:nvPr/>
        </p:nvGrpSpPr>
        <p:grpSpPr>
          <a:xfrm>
            <a:off x="6223828" y="765700"/>
            <a:ext cx="2420981" cy="2029139"/>
            <a:chOff x="287383" y="571547"/>
            <a:chExt cx="2647596" cy="4134748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E8402B95-15D6-FF11-F612-5B3718FBACEE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16622C0-A8BF-5148-1F90-192EDB5F8111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E15CCC-C82F-F936-C383-ED256322E1BB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6C73E24-92D5-2824-F1BE-BE65ABB35BBB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F3B622-C49B-5A9E-E92C-A21EB7B02C20}"/>
                </a:ext>
              </a:extLst>
            </p:cNvPr>
            <p:cNvSpPr txBox="1"/>
            <p:nvPr/>
          </p:nvSpPr>
          <p:spPr>
            <a:xfrm>
              <a:off x="572391" y="1265585"/>
              <a:ext cx="236258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NURSING HOME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C1C98B4-058C-8D72-BD2C-07077DC25928}"/>
                </a:ext>
              </a:extLst>
            </p:cNvPr>
            <p:cNvSpPr txBox="1"/>
            <p:nvPr/>
          </p:nvSpPr>
          <p:spPr>
            <a:xfrm>
              <a:off x="756554" y="1900094"/>
              <a:ext cx="1994263" cy="1693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200" indent="0">
                <a:buNone/>
              </a:pP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In nursing homes it is used to give continuous supervision and support to epileptic patients.</a:t>
              </a:r>
              <a:endParaRPr lang="en-US" sz="1200" dirty="0">
                <a:latin typeface="News Cycle" panose="020B0604020202020204" charset="2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0BE36E-B14D-1F77-427C-16F503EEA8DF}"/>
              </a:ext>
            </a:extLst>
          </p:cNvPr>
          <p:cNvGrpSpPr/>
          <p:nvPr/>
        </p:nvGrpSpPr>
        <p:grpSpPr>
          <a:xfrm>
            <a:off x="6218383" y="2925713"/>
            <a:ext cx="2357651" cy="2029139"/>
            <a:chOff x="287383" y="571547"/>
            <a:chExt cx="2578338" cy="4134748"/>
          </a:xfrm>
        </p:grpSpPr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698660E1-EA65-2F5B-C49C-1BB44EA2ACE3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08FAA-7630-94EC-7E78-D47748F321FD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13CCBEB-5792-A943-B6AA-409DEBF01003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4A20C1-4BF8-2AE8-4845-CDDB4271FC08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DF1D788-7E4A-FBB5-24F0-9FF1176B2470}"/>
                </a:ext>
              </a:extLst>
            </p:cNvPr>
            <p:cNvSpPr txBox="1"/>
            <p:nvPr/>
          </p:nvSpPr>
          <p:spPr>
            <a:xfrm>
              <a:off x="660273" y="1247315"/>
              <a:ext cx="220544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WORKPLACE SAFETY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BB84C84-9792-90E3-F70D-C6823639C56E}"/>
                </a:ext>
              </a:extLst>
            </p:cNvPr>
            <p:cNvSpPr txBox="1"/>
            <p:nvPr/>
          </p:nvSpPr>
          <p:spPr>
            <a:xfrm>
              <a:off x="756554" y="1900094"/>
              <a:ext cx="1994263" cy="2069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200" indent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-US" sz="1200" dirty="0">
                  <a:latin typeface="News Cycle" panose="020B0604020202020204" charset="2"/>
                </a:rPr>
                <a:t>It can </a:t>
              </a: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offer quick assistance to individuals hence lower the risk of workplace accidents and injuries.</a:t>
              </a:r>
              <a:endParaRPr lang="en-US" sz="1200" b="0" dirty="0">
                <a:effectLst/>
                <a:latin typeface="News Cycle" panose="020B0604020202020204" charset="2"/>
              </a:endParaRPr>
            </a:p>
          </p:txBody>
        </p:sp>
      </p:grpSp>
      <p:pic>
        <p:nvPicPr>
          <p:cNvPr id="68" name="!!app">
            <a:extLst>
              <a:ext uri="{FF2B5EF4-FFF2-40B4-BE49-F238E27FC236}">
                <a16:creationId xmlns:a16="http://schemas.microsoft.com/office/drawing/2014/main" id="{375E2B62-8050-43CF-6A25-02BC2BED4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176" y="2355430"/>
            <a:ext cx="439038" cy="43903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56F9BD-CF64-CBF4-DFDE-967034552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547" y="4444564"/>
            <a:ext cx="439038" cy="439038"/>
          </a:xfrm>
          <a:prstGeom prst="rect">
            <a:avLst/>
          </a:prstGeom>
        </p:spPr>
      </p:pic>
      <p:pic>
        <p:nvPicPr>
          <p:cNvPr id="70" name="!!app">
            <a:extLst>
              <a:ext uri="{FF2B5EF4-FFF2-40B4-BE49-F238E27FC236}">
                <a16:creationId xmlns:a16="http://schemas.microsoft.com/office/drawing/2014/main" id="{D594B9FF-7DC6-AB6B-ED1D-F3B26F3DC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814" y="4444564"/>
            <a:ext cx="439038" cy="439038"/>
          </a:xfrm>
          <a:prstGeom prst="rect">
            <a:avLst/>
          </a:prstGeom>
        </p:spPr>
      </p:pic>
      <p:pic>
        <p:nvPicPr>
          <p:cNvPr id="71" name="!!app">
            <a:extLst>
              <a:ext uri="{FF2B5EF4-FFF2-40B4-BE49-F238E27FC236}">
                <a16:creationId xmlns:a16="http://schemas.microsoft.com/office/drawing/2014/main" id="{7F8D1195-4693-9CFD-ED71-01F8F3300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767" y="4479948"/>
            <a:ext cx="439038" cy="439038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CC36F416-7B1F-D460-16FD-161782D40214}"/>
              </a:ext>
            </a:extLst>
          </p:cNvPr>
          <p:cNvSpPr txBox="1">
            <a:spLocks/>
          </p:cNvSpPr>
          <p:nvPr/>
        </p:nvSpPr>
        <p:spPr>
          <a:xfrm>
            <a:off x="544499" y="131468"/>
            <a:ext cx="2729037" cy="3140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  <a:latin typeface="Cabin Condensed SemiBold" panose="020B0604020202020204" charset="0"/>
              </a:rPr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30662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1E158-832B-85FF-F3BB-F4BAACB1F2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8145" y="4744022"/>
            <a:ext cx="334880" cy="26637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13" name="Rectangle: Top Corners Snipped 12">
            <a:extLst>
              <a:ext uri="{FF2B5EF4-FFF2-40B4-BE49-F238E27FC236}">
                <a16:creationId xmlns:a16="http://schemas.microsoft.com/office/drawing/2014/main" id="{CD514EE8-A6BB-E686-728C-9D518BB93F15}"/>
              </a:ext>
            </a:extLst>
          </p:cNvPr>
          <p:cNvSpPr/>
          <p:nvPr/>
        </p:nvSpPr>
        <p:spPr>
          <a:xfrm flipV="1">
            <a:off x="711249" y="3800682"/>
            <a:ext cx="2032601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005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75A4CD8-7182-C05F-B35D-57704B87894A}"/>
              </a:ext>
            </a:extLst>
          </p:cNvPr>
          <p:cNvSpPr/>
          <p:nvPr/>
        </p:nvSpPr>
        <p:spPr>
          <a:xfrm>
            <a:off x="918304" y="4439546"/>
            <a:ext cx="1618490" cy="531943"/>
          </a:xfrm>
          <a:custGeom>
            <a:avLst/>
            <a:gdLst>
              <a:gd name="connsiteX0" fmla="*/ 957379 w 1914759"/>
              <a:gd name="connsiteY0" fmla="*/ 0 h 677638"/>
              <a:gd name="connsiteX1" fmla="*/ 1888925 w 1914759"/>
              <a:gd name="connsiteY1" fmla="*/ 450266 h 677638"/>
              <a:gd name="connsiteX2" fmla="*/ 1914759 w 1914759"/>
              <a:gd name="connsiteY2" fmla="*/ 488924 h 677638"/>
              <a:gd name="connsiteX3" fmla="*/ 1726045 w 1914759"/>
              <a:gd name="connsiteY3" fmla="*/ 677638 h 677638"/>
              <a:gd name="connsiteX4" fmla="*/ 188714 w 1914759"/>
              <a:gd name="connsiteY4" fmla="*/ 677638 h 677638"/>
              <a:gd name="connsiteX5" fmla="*/ 0 w 1914759"/>
              <a:gd name="connsiteY5" fmla="*/ 488924 h 677638"/>
              <a:gd name="connsiteX6" fmla="*/ 25833 w 1914759"/>
              <a:gd name="connsiteY6" fmla="*/ 450266 h 677638"/>
              <a:gd name="connsiteX7" fmla="*/ 957379 w 1914759"/>
              <a:gd name="connsiteY7" fmla="*/ 0 h 67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4759" h="677638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  <a:effectLst>
            <a:innerShdw blurRad="3937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CE4DD4C8-04E6-648C-BAEE-792C9FEC7F73}"/>
              </a:ext>
            </a:extLst>
          </p:cNvPr>
          <p:cNvSpPr/>
          <p:nvPr/>
        </p:nvSpPr>
        <p:spPr>
          <a:xfrm>
            <a:off x="711250" y="2030104"/>
            <a:ext cx="2032601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05D176-3583-231D-B771-30D477D9BA48}"/>
              </a:ext>
            </a:extLst>
          </p:cNvPr>
          <p:cNvSpPr/>
          <p:nvPr/>
        </p:nvSpPr>
        <p:spPr>
          <a:xfrm>
            <a:off x="711249" y="2030104"/>
            <a:ext cx="2032601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7654D7-185B-A4B2-BFCD-B0CF7281EF25}"/>
              </a:ext>
            </a:extLst>
          </p:cNvPr>
          <p:cNvGrpSpPr/>
          <p:nvPr/>
        </p:nvGrpSpPr>
        <p:grpSpPr>
          <a:xfrm>
            <a:off x="1050018" y="1178997"/>
            <a:ext cx="1362946" cy="1326222"/>
            <a:chOff x="1493520" y="883920"/>
            <a:chExt cx="1506583" cy="1689463"/>
          </a:xfrm>
          <a:effectLst>
            <a:outerShdw blurRad="127000" dist="38100" dir="5400000" sx="102000" sy="102000" algn="t" rotWithShape="0">
              <a:prstClr val="black">
                <a:alpha val="20000"/>
              </a:prstClr>
            </a:outerShdw>
          </a:effectLst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3BC686F4-D73F-DF52-9AB6-0B53A10DF299}"/>
                </a:ext>
              </a:extLst>
            </p:cNvPr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39A5FD4E-9F05-1640-C13D-0A634F0012EE}"/>
                </a:ext>
              </a:extLst>
            </p:cNvPr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/>
            </a:prstGeom>
            <a:noFill/>
            <a:ln>
              <a:solidFill>
                <a:srgbClr val="1442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5774D585-6A92-D743-65F1-AFCE5D783834}"/>
                </a:ext>
              </a:extLst>
            </p:cNvPr>
            <p:cNvSpPr/>
            <p:nvPr/>
          </p:nvSpPr>
          <p:spPr>
            <a:xfrm rot="16200000">
              <a:off x="1528355" y="1114695"/>
              <a:ext cx="1428204" cy="1245328"/>
            </a:xfrm>
            <a:prstGeom prst="hexagon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1DA538D-28C3-F620-BD12-00C3D888A9FC}"/>
              </a:ext>
            </a:extLst>
          </p:cNvPr>
          <p:cNvSpPr txBox="1"/>
          <p:nvPr/>
        </p:nvSpPr>
        <p:spPr>
          <a:xfrm>
            <a:off x="711249" y="2505219"/>
            <a:ext cx="2032601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u="none" strike="noStrike" dirty="0">
                <a:effectLst/>
                <a:latin typeface="Cabin Condensed SemiBold" panose="020B0604020202020204" charset="0"/>
              </a:rPr>
              <a:t>Epihunter</a:t>
            </a:r>
          </a:p>
          <a:p>
            <a:pPr algn="ctr"/>
            <a:endParaRPr lang="en-US" b="1" dirty="0">
              <a:latin typeface="Cabin Condensed SemiBold" panose="020B0604020202020204" charset="0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Cost: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 $825.91 – $1,515.91</a:t>
            </a:r>
            <a:endParaRPr lang="en-US" sz="1300" b="0" i="0" u="none" strike="noStrike" dirty="0">
              <a:solidFill>
                <a:schemeClr val="bg2">
                  <a:lumMod val="75000"/>
                </a:schemeClr>
              </a:solidFill>
              <a:effectLst/>
              <a:latin typeface="News Cycle" panose="020B0604020202020204" charset="2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Detector Location: </a:t>
            </a: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S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calp</a:t>
            </a:r>
          </a:p>
          <a:p>
            <a:pPr algn="ctr"/>
            <a:r>
              <a:rPr lang="en-US" sz="13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Technique: </a:t>
            </a: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EEG Signal</a:t>
            </a:r>
            <a:endParaRPr lang="en-US" sz="1400" b="1" i="0" u="none" strike="noStrike" dirty="0">
              <a:solidFill>
                <a:schemeClr val="bg2">
                  <a:lumMod val="75000"/>
                </a:schemeClr>
              </a:solidFill>
              <a:effectLst/>
              <a:latin typeface="News Cycle" panose="020B0604020202020204" charset="2"/>
            </a:endParaRPr>
          </a:p>
        </p:txBody>
      </p:sp>
      <p:sp>
        <p:nvSpPr>
          <p:cNvPr id="26" name="Rectangle: Top Corners Snipped 25">
            <a:extLst>
              <a:ext uri="{FF2B5EF4-FFF2-40B4-BE49-F238E27FC236}">
                <a16:creationId xmlns:a16="http://schemas.microsoft.com/office/drawing/2014/main" id="{6C53893C-5C8C-1ACC-F54C-469BA6011EE2}"/>
              </a:ext>
            </a:extLst>
          </p:cNvPr>
          <p:cNvSpPr/>
          <p:nvPr/>
        </p:nvSpPr>
        <p:spPr>
          <a:xfrm flipV="1">
            <a:off x="3580199" y="3800682"/>
            <a:ext cx="2032602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225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B8E765E-82B2-09DC-8C7A-513718B58D5A}"/>
              </a:ext>
            </a:extLst>
          </p:cNvPr>
          <p:cNvSpPr/>
          <p:nvPr/>
        </p:nvSpPr>
        <p:spPr>
          <a:xfrm>
            <a:off x="3787254" y="4439546"/>
            <a:ext cx="1618491" cy="531943"/>
          </a:xfrm>
          <a:custGeom>
            <a:avLst/>
            <a:gdLst>
              <a:gd name="connsiteX0" fmla="*/ 957379 w 1914759"/>
              <a:gd name="connsiteY0" fmla="*/ 0 h 677638"/>
              <a:gd name="connsiteX1" fmla="*/ 1888925 w 1914759"/>
              <a:gd name="connsiteY1" fmla="*/ 450266 h 677638"/>
              <a:gd name="connsiteX2" fmla="*/ 1914759 w 1914759"/>
              <a:gd name="connsiteY2" fmla="*/ 488924 h 677638"/>
              <a:gd name="connsiteX3" fmla="*/ 1726045 w 1914759"/>
              <a:gd name="connsiteY3" fmla="*/ 677638 h 677638"/>
              <a:gd name="connsiteX4" fmla="*/ 188714 w 1914759"/>
              <a:gd name="connsiteY4" fmla="*/ 677638 h 677638"/>
              <a:gd name="connsiteX5" fmla="*/ 0 w 1914759"/>
              <a:gd name="connsiteY5" fmla="*/ 488924 h 677638"/>
              <a:gd name="connsiteX6" fmla="*/ 25833 w 1914759"/>
              <a:gd name="connsiteY6" fmla="*/ 450266 h 677638"/>
              <a:gd name="connsiteX7" fmla="*/ 957379 w 1914759"/>
              <a:gd name="connsiteY7" fmla="*/ 0 h 67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4759" h="677638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  <a:effectLst>
            <a:innerShdw blurRad="3937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00710F73-FB22-E875-219B-00E8C7A65A7E}"/>
              </a:ext>
            </a:extLst>
          </p:cNvPr>
          <p:cNvSpPr/>
          <p:nvPr/>
        </p:nvSpPr>
        <p:spPr>
          <a:xfrm>
            <a:off x="3580200" y="2030104"/>
            <a:ext cx="2032602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6C4FCE-487D-36C8-300D-DDB98632E19F}"/>
              </a:ext>
            </a:extLst>
          </p:cNvPr>
          <p:cNvSpPr/>
          <p:nvPr/>
        </p:nvSpPr>
        <p:spPr>
          <a:xfrm>
            <a:off x="3580199" y="2030104"/>
            <a:ext cx="2032602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E7EF0-2E2D-8441-72F3-305AB81001C9}"/>
              </a:ext>
            </a:extLst>
          </p:cNvPr>
          <p:cNvGrpSpPr/>
          <p:nvPr/>
        </p:nvGrpSpPr>
        <p:grpSpPr>
          <a:xfrm>
            <a:off x="3918968" y="1178997"/>
            <a:ext cx="1362947" cy="1326222"/>
            <a:chOff x="1493520" y="883920"/>
            <a:chExt cx="1506583" cy="1689463"/>
          </a:xfrm>
          <a:effectLst>
            <a:outerShdw blurRad="127000" dist="38100" dir="5400000" sx="102000" sy="102000" algn="t" rotWithShape="0">
              <a:prstClr val="black">
                <a:alpha val="20000"/>
              </a:prstClr>
            </a:outerShdw>
          </a:effectLst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177D71CE-EFD2-5863-D0E1-BF6300D2158D}"/>
                </a:ext>
              </a:extLst>
            </p:cNvPr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1ACC2F54-09E3-872A-CF5D-3A30200ECEB5}"/>
                </a:ext>
              </a:extLst>
            </p:cNvPr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/>
            </a:prstGeom>
            <a:noFill/>
            <a:ln>
              <a:solidFill>
                <a:srgbClr val="22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587BB917-F6DB-CE2E-403E-17F7ADA7D834}"/>
                </a:ext>
              </a:extLst>
            </p:cNvPr>
            <p:cNvSpPr/>
            <p:nvPr/>
          </p:nvSpPr>
          <p:spPr>
            <a:xfrm rot="16200000">
              <a:off x="1528355" y="1114695"/>
              <a:ext cx="1428204" cy="1245328"/>
            </a:xfrm>
            <a:prstGeom prst="hexagon">
              <a:avLst/>
            </a:prstGeom>
            <a:blipFill dpi="0" rotWithShape="0">
              <a:blip r:embed="rId3"/>
              <a:srcRect/>
              <a:stretch>
                <a:fillRect l="3000" t="3000" r="3000" b="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2526DF5-FA59-1366-1720-00AD509BCA0E}"/>
              </a:ext>
            </a:extLst>
          </p:cNvPr>
          <p:cNvSpPr txBox="1"/>
          <p:nvPr/>
        </p:nvSpPr>
        <p:spPr>
          <a:xfrm>
            <a:off x="3580199" y="2505219"/>
            <a:ext cx="203260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u="none" strike="noStrike" dirty="0">
                <a:effectLst/>
                <a:latin typeface="Cabin Condensed SemiBold" panose="020B0604020202020204" charset="0"/>
              </a:rPr>
              <a:t>Embrace 2</a:t>
            </a:r>
          </a:p>
          <a:p>
            <a:pPr algn="ctr"/>
            <a:endParaRPr lang="en-US" b="1" dirty="0">
              <a:latin typeface="Cabin Condensed SemiBold" panose="020B0604020202020204" charset="0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Cost: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 $249</a:t>
            </a: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Subscript</a:t>
            </a:r>
            <a:r>
              <a:rPr lang="en-US" sz="13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ion: </a:t>
            </a: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$9.90-$44.90</a:t>
            </a:r>
            <a:endParaRPr lang="en-US" sz="1300" b="1" i="0" u="none" strike="noStrike" dirty="0">
              <a:solidFill>
                <a:schemeClr val="bg2">
                  <a:lumMod val="75000"/>
                </a:schemeClr>
              </a:solidFill>
              <a:effectLst/>
              <a:latin typeface="News Cycle" panose="020B0604020202020204" charset="2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Detector Location: 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Wrist</a:t>
            </a:r>
          </a:p>
          <a:p>
            <a:pPr algn="ctr"/>
            <a:r>
              <a:rPr lang="en-US" sz="13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Technique: </a:t>
            </a: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Sensors</a:t>
            </a:r>
            <a:endParaRPr lang="en-US" dirty="0"/>
          </a:p>
        </p:txBody>
      </p:sp>
      <p:sp>
        <p:nvSpPr>
          <p:cNvPr id="36" name="Rectangle: Top Corners Snipped 35">
            <a:extLst>
              <a:ext uri="{FF2B5EF4-FFF2-40B4-BE49-F238E27FC236}">
                <a16:creationId xmlns:a16="http://schemas.microsoft.com/office/drawing/2014/main" id="{FCEE6B60-756A-436E-9774-2D107E2B3F90}"/>
              </a:ext>
            </a:extLst>
          </p:cNvPr>
          <p:cNvSpPr/>
          <p:nvPr/>
        </p:nvSpPr>
        <p:spPr>
          <a:xfrm flipV="1">
            <a:off x="6449149" y="3800682"/>
            <a:ext cx="2032601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225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E972FDF-F31F-0849-B915-8DEAE662F317}"/>
              </a:ext>
            </a:extLst>
          </p:cNvPr>
          <p:cNvSpPr/>
          <p:nvPr/>
        </p:nvSpPr>
        <p:spPr>
          <a:xfrm>
            <a:off x="6656204" y="4439546"/>
            <a:ext cx="1618490" cy="531943"/>
          </a:xfrm>
          <a:custGeom>
            <a:avLst/>
            <a:gdLst>
              <a:gd name="connsiteX0" fmla="*/ 957379 w 1914759"/>
              <a:gd name="connsiteY0" fmla="*/ 0 h 677638"/>
              <a:gd name="connsiteX1" fmla="*/ 1888925 w 1914759"/>
              <a:gd name="connsiteY1" fmla="*/ 450266 h 677638"/>
              <a:gd name="connsiteX2" fmla="*/ 1914759 w 1914759"/>
              <a:gd name="connsiteY2" fmla="*/ 488924 h 677638"/>
              <a:gd name="connsiteX3" fmla="*/ 1726045 w 1914759"/>
              <a:gd name="connsiteY3" fmla="*/ 677638 h 677638"/>
              <a:gd name="connsiteX4" fmla="*/ 188714 w 1914759"/>
              <a:gd name="connsiteY4" fmla="*/ 677638 h 677638"/>
              <a:gd name="connsiteX5" fmla="*/ 0 w 1914759"/>
              <a:gd name="connsiteY5" fmla="*/ 488924 h 677638"/>
              <a:gd name="connsiteX6" fmla="*/ 25833 w 1914759"/>
              <a:gd name="connsiteY6" fmla="*/ 450266 h 677638"/>
              <a:gd name="connsiteX7" fmla="*/ 957379 w 1914759"/>
              <a:gd name="connsiteY7" fmla="*/ 0 h 67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4759" h="677638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  <a:effectLst>
            <a:innerShdw blurRad="3937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63379AF1-69DA-7D01-D41D-4FDF4E026A74}"/>
              </a:ext>
            </a:extLst>
          </p:cNvPr>
          <p:cNvSpPr/>
          <p:nvPr/>
        </p:nvSpPr>
        <p:spPr>
          <a:xfrm>
            <a:off x="6449150" y="2030104"/>
            <a:ext cx="2032601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7A434A-1152-52A1-3E53-8EC581CAFA2F}"/>
              </a:ext>
            </a:extLst>
          </p:cNvPr>
          <p:cNvSpPr/>
          <p:nvPr/>
        </p:nvSpPr>
        <p:spPr>
          <a:xfrm>
            <a:off x="6449149" y="2030104"/>
            <a:ext cx="2032601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E2E362-63A7-823E-4D23-55F3C4573C4D}"/>
              </a:ext>
            </a:extLst>
          </p:cNvPr>
          <p:cNvGrpSpPr/>
          <p:nvPr/>
        </p:nvGrpSpPr>
        <p:grpSpPr>
          <a:xfrm>
            <a:off x="6787918" y="1178997"/>
            <a:ext cx="1362946" cy="1326222"/>
            <a:chOff x="1493520" y="883920"/>
            <a:chExt cx="1506583" cy="1689463"/>
          </a:xfrm>
          <a:effectLst>
            <a:outerShdw blurRad="127000" dist="38100" dir="5400000" sx="102000" sy="102000" algn="t" rotWithShape="0">
              <a:prstClr val="black">
                <a:alpha val="20000"/>
              </a:prstClr>
            </a:outerShdw>
          </a:effectLst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C42C5E6C-8B75-1247-4D86-0B80D4C77418}"/>
                </a:ext>
              </a:extLst>
            </p:cNvPr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B495396C-AA7B-2413-DF53-D15942535247}"/>
                </a:ext>
              </a:extLst>
            </p:cNvPr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/>
            </a:prstGeom>
            <a:noFill/>
            <a:ln>
              <a:solidFill>
                <a:srgbClr val="22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E666D556-FBC8-BEC2-0F76-D1A652CC79CF}"/>
                </a:ext>
              </a:extLst>
            </p:cNvPr>
            <p:cNvSpPr/>
            <p:nvPr/>
          </p:nvSpPr>
          <p:spPr>
            <a:xfrm rot="16200000">
              <a:off x="1528355" y="1114695"/>
              <a:ext cx="1428204" cy="1245328"/>
            </a:xfrm>
            <a:prstGeom prst="hexagon">
              <a:avLst/>
            </a:pr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E71A806-ADAE-4B32-8A8B-E59CD4EFCCB4}"/>
              </a:ext>
            </a:extLst>
          </p:cNvPr>
          <p:cNvSpPr txBox="1"/>
          <p:nvPr/>
        </p:nvSpPr>
        <p:spPr>
          <a:xfrm>
            <a:off x="6449149" y="2505219"/>
            <a:ext cx="2032601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bin Condensed SemiBold" panose="020B0604020202020204" charset="0"/>
              </a:rPr>
              <a:t>SAMi</a:t>
            </a:r>
            <a:endParaRPr lang="en-US" sz="2000" b="1" i="0" u="none" strike="noStrike" dirty="0">
              <a:effectLst/>
              <a:latin typeface="Cabin Condensed SemiBold" panose="020B0604020202020204" charset="0"/>
            </a:endParaRPr>
          </a:p>
          <a:p>
            <a:pPr algn="ctr"/>
            <a:endParaRPr lang="en-US" b="1" dirty="0">
              <a:latin typeface="Cabin Condensed SemiBold" panose="020B0604020202020204" charset="0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Cost: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 Rs 1,14,00.00</a:t>
            </a:r>
            <a:endParaRPr lang="en-US" sz="1300" b="0" i="0" u="none" strike="noStrike" dirty="0">
              <a:solidFill>
                <a:schemeClr val="bg2">
                  <a:lumMod val="75000"/>
                </a:schemeClr>
              </a:solidFill>
              <a:effectLst/>
              <a:latin typeface="News Cycle" panose="020B0604020202020204" charset="2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Detector Location: 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Wall</a:t>
            </a:r>
          </a:p>
          <a:p>
            <a:pPr algn="ctr"/>
            <a:r>
              <a:rPr lang="en-US" sz="13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Technique: </a:t>
            </a: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Vision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3CAC08-0B8B-0DAD-A40D-72D4108C29C1}"/>
              </a:ext>
            </a:extLst>
          </p:cNvPr>
          <p:cNvSpPr txBox="1">
            <a:spLocks/>
          </p:cNvSpPr>
          <p:nvPr/>
        </p:nvSpPr>
        <p:spPr>
          <a:xfrm>
            <a:off x="601528" y="347944"/>
            <a:ext cx="4616406" cy="749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accent2"/>
                </a:solidFill>
                <a:latin typeface="Cabin Condensed SemiBold" panose="020B0604020202020204" charset="0"/>
              </a:rPr>
              <a:t>SIMILAR MARKET PROJECTS</a:t>
            </a:r>
          </a:p>
        </p:txBody>
      </p:sp>
    </p:spTree>
    <p:extLst>
      <p:ext uri="{BB962C8B-B14F-4D97-AF65-F5344CB8AC3E}">
        <p14:creationId xmlns:p14="http://schemas.microsoft.com/office/powerpoint/2010/main" val="65678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1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</p:bldLst>
  </p:timing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626</Words>
  <Application>Microsoft Office PowerPoint</Application>
  <PresentationFormat>On-screen Show (16:9)</PresentationFormat>
  <Paragraphs>160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Cabin Condensed SemiBold</vt:lpstr>
      <vt:lpstr>Calibri</vt:lpstr>
      <vt:lpstr>Arial</vt:lpstr>
      <vt:lpstr>News Cycle</vt:lpstr>
      <vt:lpstr>Rynaldo template</vt:lpstr>
      <vt:lpstr>INTRODUCTION BACKGROUND</vt:lpstr>
      <vt:lpstr>TEAM PRESENTATION</vt:lpstr>
      <vt:lpstr>IOT-VISION ENABLED ASSISTANCE FOR EPILEPTIC PATIENTS</vt:lpstr>
      <vt:lpstr>PowerPoint Presentation</vt:lpstr>
      <vt:lpstr>INTRODUCTION</vt:lpstr>
      <vt:lpstr>PowerPoint Presentation</vt:lpstr>
      <vt:lpstr>INTRODUCTION MOTIVATION</vt:lpstr>
      <vt:lpstr>PowerPoint Presentation</vt:lpstr>
      <vt:lpstr>PowerPoint Presentation</vt:lpstr>
      <vt:lpstr>OTHER DEVICES</vt:lpstr>
      <vt:lpstr>PowerPoint Presentation</vt:lpstr>
      <vt:lpstr>PowerPoint Presentation</vt:lpstr>
      <vt:lpstr>PowerPoint Presentation</vt:lpstr>
      <vt:lpstr>DATA ACQUISITION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IOT-VISION ENABLED ASSISTANCE FOR EPILEPTIC PATIENTS</dc:title>
  <dc:creator>Azeem Hashmi</dc:creator>
  <cp:lastModifiedBy>Syed Azeem Ali Hashmi</cp:lastModifiedBy>
  <cp:revision>53</cp:revision>
  <dcterms:modified xsi:type="dcterms:W3CDTF">2023-05-22T18:31:20Z</dcterms:modified>
</cp:coreProperties>
</file>